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2" d="100"/>
          <a:sy n="82" d="100"/>
        </p:scale>
        <p:origin x="52" y="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lyn\Documents\Books\Physics%20of%20Computing\Experiments\xfer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</c:f>
              <c:numCache>
                <c:formatCode>General</c:formatCode>
                <c:ptCount val="5"/>
                <c:pt idx="0">
                  <c:v>0.4</c:v>
                </c:pt>
                <c:pt idx="1">
                  <c:v>0.45</c:v>
                </c:pt>
                <c:pt idx="2">
                  <c:v>0.5</c:v>
                </c:pt>
                <c:pt idx="3">
                  <c:v>0.55000000000000004</c:v>
                </c:pt>
                <c:pt idx="4">
                  <c:v>0.6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4115.2263374485601</c:v>
                </c:pt>
                <c:pt idx="1">
                  <c:v>4659.3884977723355</c:v>
                </c:pt>
                <c:pt idx="2">
                  <c:v>5349.7942386831282</c:v>
                </c:pt>
                <c:pt idx="3">
                  <c:v>6249.0474013107769</c:v>
                </c:pt>
                <c:pt idx="4">
                  <c:v>7458.8477366255138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27CC-447C-B33E-BED335E821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6644352"/>
        <c:axId val="196643568"/>
      </c:scatterChart>
      <c:valAx>
        <c:axId val="196644352"/>
        <c:scaling>
          <c:orientation val="minMax"/>
          <c:max val="0.65000000000000013"/>
          <c:min val="0.3500000000000000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</a:t>
                </a:r>
                <a:r>
                  <a:rPr lang="en-US" baseline="-25000"/>
                  <a:t>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643568"/>
        <c:crosses val="autoZero"/>
        <c:crossBetween val="midCat"/>
      </c:valAx>
      <c:valAx>
        <c:axId val="196643568"/>
        <c:scaling>
          <c:orientation val="minMax"/>
          <c:min val="3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</a:t>
                </a:r>
                <a:r>
                  <a:rPr lang="en-US" baseline="-25000"/>
                  <a:t>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6443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Sheet1!$A$2:$A$7</c:f>
              <c:numCache>
                <c:formatCode>0.00E+00</c:formatCode>
                <c:ptCount val="6"/>
                <c:pt idx="0">
                  <c:v>6.4999999999999997E-4</c:v>
                </c:pt>
                <c:pt idx="1">
                  <c:v>6.9999999999999999E-4</c:v>
                </c:pt>
                <c:pt idx="2">
                  <c:v>7.5000000000000002E-4</c:v>
                </c:pt>
                <c:pt idx="3">
                  <c:v>8.0000000000000004E-4</c:v>
                </c:pt>
                <c:pt idx="4">
                  <c:v>8.4999999999999995E-4</c:v>
                </c:pt>
                <c:pt idx="5">
                  <c:v>8.9999999999999998E-4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6666.666666666667</c:v>
                </c:pt>
                <c:pt idx="1">
                  <c:v>6190.4761904761908</c:v>
                </c:pt>
                <c:pt idx="2">
                  <c:v>5777.7777777777774</c:v>
                </c:pt>
                <c:pt idx="3">
                  <c:v>5416.6666666666661</c:v>
                </c:pt>
                <c:pt idx="4">
                  <c:v>5098.0392156862754</c:v>
                </c:pt>
                <c:pt idx="5">
                  <c:v>4814.8148148148148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72D6-46C8-A283-2E68EE1191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6644744"/>
        <c:axId val="196645528"/>
      </c:scatterChart>
      <c:valAx>
        <c:axId val="196644744"/>
        <c:scaling>
          <c:orientation val="minMax"/>
          <c:min val="6.0000000000000016E-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k'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645528"/>
        <c:crosses val="autoZero"/>
        <c:crossBetween val="midCat"/>
      </c:valAx>
      <c:valAx>
        <c:axId val="196645528"/>
        <c:scaling>
          <c:orientation val="minMax"/>
          <c:min val="4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</a:t>
                </a:r>
                <a:r>
                  <a:rPr lang="en-US" baseline="-25000"/>
                  <a:t>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6447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inverter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Sheet1!$A$2:$A$74</c:f>
              <c:numCache>
                <c:formatCode>0.00E+00</c:formatCode>
                <c:ptCount val="73"/>
                <c:pt idx="0">
                  <c:v>0</c:v>
                </c:pt>
                <c:pt idx="1">
                  <c:v>9.9999999999999998E-17</c:v>
                </c:pt>
                <c:pt idx="2">
                  <c:v>2E-16</c:v>
                </c:pt>
                <c:pt idx="3">
                  <c:v>3.9999557565600001E-16</c:v>
                </c:pt>
                <c:pt idx="4">
                  <c:v>7.9998672696790001E-16</c:v>
                </c:pt>
                <c:pt idx="5">
                  <c:v>1.599969029592E-15</c:v>
                </c:pt>
                <c:pt idx="6">
                  <c:v>3.1999336348400001E-15</c:v>
                </c:pt>
                <c:pt idx="7">
                  <c:v>6.3998628453350001E-15</c:v>
                </c:pt>
                <c:pt idx="8">
                  <c:v>1.000000024E-14</c:v>
                </c:pt>
                <c:pt idx="9">
                  <c:v>1.06399860821E-14</c:v>
                </c:pt>
                <c:pt idx="10">
                  <c:v>1.192002882057E-14</c:v>
                </c:pt>
                <c:pt idx="11">
                  <c:v>1.4480114297509999E-14</c:v>
                </c:pt>
                <c:pt idx="12">
                  <c:v>1.9600285251400001E-14</c:v>
                </c:pt>
                <c:pt idx="13">
                  <c:v>2.9840627159179998E-14</c:v>
                </c:pt>
                <c:pt idx="14">
                  <c:v>5.032131097473E-14</c:v>
                </c:pt>
                <c:pt idx="15">
                  <c:v>9.1282678605819996E-14</c:v>
                </c:pt>
                <c:pt idx="16">
                  <c:v>1.73205413868E-13</c:v>
                </c:pt>
                <c:pt idx="17">
                  <c:v>3.3705088439239999E-13</c:v>
                </c:pt>
                <c:pt idx="18">
                  <c:v>6.6474182544119998E-13</c:v>
                </c:pt>
                <c:pt idx="19">
                  <c:v>1.320123707539E-12</c:v>
                </c:pt>
                <c:pt idx="20">
                  <c:v>2.6308874717339998E-12</c:v>
                </c:pt>
                <c:pt idx="21">
                  <c:v>5.030862090772E-12</c:v>
                </c:pt>
                <c:pt idx="22">
                  <c:v>7.4308367098110006E-12</c:v>
                </c:pt>
                <c:pt idx="23">
                  <c:v>9.8308113288489996E-12</c:v>
                </c:pt>
                <c:pt idx="24">
                  <c:v>1.223078594789E-11</c:v>
                </c:pt>
                <c:pt idx="25">
                  <c:v>1.4630760566929999E-11</c:v>
                </c:pt>
                <c:pt idx="26">
                  <c:v>1.7030735185960001E-11</c:v>
                </c:pt>
                <c:pt idx="27">
                  <c:v>1.9430709805E-11</c:v>
                </c:pt>
                <c:pt idx="28">
                  <c:v>2.1830684424039999E-11</c:v>
                </c:pt>
                <c:pt idx="29">
                  <c:v>2.4230659043080002E-11</c:v>
                </c:pt>
                <c:pt idx="30">
                  <c:v>2.6630633662120001E-11</c:v>
                </c:pt>
                <c:pt idx="31">
                  <c:v>2.903060828116E-11</c:v>
                </c:pt>
                <c:pt idx="32">
                  <c:v>3.0000000000239999E-11</c:v>
                </c:pt>
                <c:pt idx="33">
                  <c:v>3.023999746214E-11</c:v>
                </c:pt>
                <c:pt idx="34">
                  <c:v>3.0720028765739997E-11</c:v>
                </c:pt>
                <c:pt idx="35">
                  <c:v>3.1680091372929999E-11</c:v>
                </c:pt>
                <c:pt idx="36">
                  <c:v>3.3600216587309997E-11</c:v>
                </c:pt>
                <c:pt idx="37">
                  <c:v>3.600019120635E-11</c:v>
                </c:pt>
                <c:pt idx="38">
                  <c:v>3.8400165825390002E-11</c:v>
                </c:pt>
                <c:pt idx="39">
                  <c:v>4.0800140444429998E-11</c:v>
                </c:pt>
                <c:pt idx="40">
                  <c:v>4.320011506347E-11</c:v>
                </c:pt>
                <c:pt idx="41">
                  <c:v>4.5600089682510002E-11</c:v>
                </c:pt>
                <c:pt idx="42">
                  <c:v>4.8000064301540001E-11</c:v>
                </c:pt>
                <c:pt idx="43">
                  <c:v>5.0400038920580003E-11</c:v>
                </c:pt>
                <c:pt idx="44">
                  <c:v>5.2800013539619999E-11</c:v>
                </c:pt>
                <c:pt idx="45">
                  <c:v>5.5199988158660001E-11</c:v>
                </c:pt>
                <c:pt idx="46">
                  <c:v>5.7599962777699997E-11</c:v>
                </c:pt>
                <c:pt idx="47">
                  <c:v>5.9999937396739999E-11</c:v>
                </c:pt>
                <c:pt idx="48">
                  <c:v>6.2399912015770004E-11</c:v>
                </c:pt>
                <c:pt idx="49">
                  <c:v>6.479988663481E-11</c:v>
                </c:pt>
                <c:pt idx="50">
                  <c:v>6.7199861253849996E-11</c:v>
                </c:pt>
                <c:pt idx="51">
                  <c:v>6.9599835872890005E-11</c:v>
                </c:pt>
                <c:pt idx="52">
                  <c:v>7.1999810491930001E-11</c:v>
                </c:pt>
                <c:pt idx="53">
                  <c:v>7.4399785110969997E-11</c:v>
                </c:pt>
                <c:pt idx="54">
                  <c:v>7.6799759730010005E-11</c:v>
                </c:pt>
                <c:pt idx="55">
                  <c:v>7.9199734349039997E-11</c:v>
                </c:pt>
                <c:pt idx="56">
                  <c:v>8.1599708968080006E-11</c:v>
                </c:pt>
                <c:pt idx="57">
                  <c:v>8.3999683587120002E-11</c:v>
                </c:pt>
                <c:pt idx="58">
                  <c:v>8.6399658206159998E-11</c:v>
                </c:pt>
                <c:pt idx="59">
                  <c:v>8.8799632825199994E-11</c:v>
                </c:pt>
                <c:pt idx="60">
                  <c:v>9.1199607444240002E-11</c:v>
                </c:pt>
                <c:pt idx="61">
                  <c:v>9.3599582063269995E-11</c:v>
                </c:pt>
                <c:pt idx="62">
                  <c:v>9.5999556682310003E-11</c:v>
                </c:pt>
                <c:pt idx="63">
                  <c:v>9.8399531301349999E-11</c:v>
                </c:pt>
                <c:pt idx="64">
                  <c:v>1.007995059204E-10</c:v>
                </c:pt>
                <c:pt idx="65">
                  <c:v>1.0319948053940001E-10</c:v>
                </c:pt>
                <c:pt idx="66">
                  <c:v>1.055994551585E-10</c:v>
                </c:pt>
                <c:pt idx="67">
                  <c:v>1.079994297775E-10</c:v>
                </c:pt>
                <c:pt idx="68">
                  <c:v>1.103994043965E-10</c:v>
                </c:pt>
                <c:pt idx="69">
                  <c:v>1.127993790156E-10</c:v>
                </c:pt>
                <c:pt idx="70">
                  <c:v>1.151993536346E-10</c:v>
                </c:pt>
                <c:pt idx="71">
                  <c:v>1.175993282537E-10</c:v>
                </c:pt>
                <c:pt idx="72">
                  <c:v>1.2E-10</c:v>
                </c:pt>
              </c:numCache>
            </c:numRef>
          </c:xVal>
          <c:yVal>
            <c:numRef>
              <c:f>Sheet1!$B$2:$B$74</c:f>
              <c:numCache>
                <c:formatCode>0.00E+00</c:formatCode>
                <c:ptCount val="73"/>
                <c:pt idx="0">
                  <c:v>1.2</c:v>
                </c:pt>
                <c:pt idx="1">
                  <c:v>1.2</c:v>
                </c:pt>
                <c:pt idx="2">
                  <c:v>1.2</c:v>
                </c:pt>
                <c:pt idx="3">
                  <c:v>1.2</c:v>
                </c:pt>
                <c:pt idx="4">
                  <c:v>1.1999999999990001</c:v>
                </c:pt>
                <c:pt idx="5">
                  <c:v>1.1999999999990001</c:v>
                </c:pt>
                <c:pt idx="6">
                  <c:v>1.199999999998</c:v>
                </c:pt>
                <c:pt idx="7">
                  <c:v>1.1999936165659999</c:v>
                </c:pt>
                <c:pt idx="8">
                  <c:v>1.1999374329029999</c:v>
                </c:pt>
                <c:pt idx="9">
                  <c:v>1.199920011066</c:v>
                </c:pt>
                <c:pt idx="10">
                  <c:v>1.1998851654580001</c:v>
                </c:pt>
                <c:pt idx="11">
                  <c:v>1.199815474242</c:v>
                </c:pt>
                <c:pt idx="12">
                  <c:v>1.1996760918110001</c:v>
                </c:pt>
                <c:pt idx="13">
                  <c:v>1.1993973269480001</c:v>
                </c:pt>
                <c:pt idx="14">
                  <c:v>1.198839797222</c:v>
                </c:pt>
                <c:pt idx="15">
                  <c:v>1.1977247377710001</c:v>
                </c:pt>
                <c:pt idx="16">
                  <c:v>1.195494618868</c:v>
                </c:pt>
                <c:pt idx="17">
                  <c:v>1.191034381063</c:v>
                </c:pt>
                <c:pt idx="18">
                  <c:v>1.1821139054559999</c:v>
                </c:pt>
                <c:pt idx="19">
                  <c:v>1.164272954254</c:v>
                </c:pt>
                <c:pt idx="20">
                  <c:v>1.128591051888</c:v>
                </c:pt>
                <c:pt idx="21">
                  <c:v>1.0632584098090001</c:v>
                </c:pt>
                <c:pt idx="22">
                  <c:v>0.99792576790359999</c:v>
                </c:pt>
                <c:pt idx="23">
                  <c:v>0.93259312617290002</c:v>
                </c:pt>
                <c:pt idx="24">
                  <c:v>0.86726048461640004</c:v>
                </c:pt>
                <c:pt idx="25">
                  <c:v>0.80192784323410005</c:v>
                </c:pt>
                <c:pt idx="26">
                  <c:v>0.73659520202600004</c:v>
                </c:pt>
                <c:pt idx="27">
                  <c:v>0.67131740628890002</c:v>
                </c:pt>
                <c:pt idx="28">
                  <c:v>0.60662091479960001</c:v>
                </c:pt>
                <c:pt idx="29">
                  <c:v>0.54350232894530004</c:v>
                </c:pt>
                <c:pt idx="30">
                  <c:v>0.48294331291280002</c:v>
                </c:pt>
                <c:pt idx="31">
                  <c:v>0.42576514356049999</c:v>
                </c:pt>
                <c:pt idx="32">
                  <c:v>0.40376427049960001</c:v>
                </c:pt>
                <c:pt idx="33">
                  <c:v>0.39844347789340001</c:v>
                </c:pt>
                <c:pt idx="34">
                  <c:v>0.38797242759579997</c:v>
                </c:pt>
                <c:pt idx="35">
                  <c:v>0.36738427027830001</c:v>
                </c:pt>
                <c:pt idx="36">
                  <c:v>0.32838087434399998</c:v>
                </c:pt>
                <c:pt idx="37">
                  <c:v>0.28380274310390002</c:v>
                </c:pt>
                <c:pt idx="38">
                  <c:v>0.2438871088765</c:v>
                </c:pt>
                <c:pt idx="39">
                  <c:v>0.20852649633959999</c:v>
                </c:pt>
                <c:pt idx="40">
                  <c:v>0.17749718605170001</c:v>
                </c:pt>
                <c:pt idx="41">
                  <c:v>0.1504951265583</c:v>
                </c:pt>
                <c:pt idx="42">
                  <c:v>0.12716816922429999</c:v>
                </c:pt>
                <c:pt idx="43">
                  <c:v>0.10714278195260001</c:v>
                </c:pt>
                <c:pt idx="44">
                  <c:v>9.0044645569429996E-2</c:v>
                </c:pt>
                <c:pt idx="45">
                  <c:v>7.5513403868100001E-2</c:v>
                </c:pt>
                <c:pt idx="46">
                  <c:v>6.321233803055E-2</c:v>
                </c:pt>
                <c:pt idx="47">
                  <c:v>5.2833944792860001E-2</c:v>
                </c:pt>
                <c:pt idx="48">
                  <c:v>4.4102409017949998E-2</c:v>
                </c:pt>
                <c:pt idx="49">
                  <c:v>3.6773859121299997E-2</c:v>
                </c:pt>
                <c:pt idx="50">
                  <c:v>3.0635140942620001E-2</c:v>
                </c:pt>
                <c:pt idx="51">
                  <c:v>2.5501683155399999E-2</c:v>
                </c:pt>
                <c:pt idx="52">
                  <c:v>2.1214878208140001E-2</c:v>
                </c:pt>
                <c:pt idx="53">
                  <c:v>1.7639277480350001E-2</c:v>
                </c:pt>
                <c:pt idx="54">
                  <c:v>1.4659800293909999E-2</c:v>
                </c:pt>
                <c:pt idx="55">
                  <c:v>1.217908181837E-2</c:v>
                </c:pt>
                <c:pt idx="56">
                  <c:v>1.0115031006610001E-2</c:v>
                </c:pt>
                <c:pt idx="57">
                  <c:v>8.3986322721419995E-3</c:v>
                </c:pt>
                <c:pt idx="58">
                  <c:v>6.9719997193689997E-3</c:v>
                </c:pt>
                <c:pt idx="59">
                  <c:v>5.7866770107059999E-3</c:v>
                </c:pt>
                <c:pt idx="60">
                  <c:v>4.8021667244809996E-3</c:v>
                </c:pt>
                <c:pt idx="61">
                  <c:v>3.9846682819689996E-3</c:v>
                </c:pt>
                <c:pt idx="62">
                  <c:v>3.3060016955550001E-3</c:v>
                </c:pt>
                <c:pt idx="63">
                  <c:v>2.7426944334680002E-3</c:v>
                </c:pt>
                <c:pt idx="64">
                  <c:v>2.2752098575890001E-3</c:v>
                </c:pt>
                <c:pt idx="65">
                  <c:v>1.887297458456E-3</c:v>
                </c:pt>
                <c:pt idx="66">
                  <c:v>1.565447149235E-3</c:v>
                </c:pt>
                <c:pt idx="67">
                  <c:v>1.2984319738069999E-3</c:v>
                </c:pt>
                <c:pt idx="68">
                  <c:v>1.0769256038860001E-3</c:v>
                </c:pt>
                <c:pt idx="69">
                  <c:v>8.9318287363429995E-4</c:v>
                </c:pt>
                <c:pt idx="70">
                  <c:v>7.4077329256970004E-4</c:v>
                </c:pt>
                <c:pt idx="71">
                  <c:v>6.1435897744170002E-4</c:v>
                </c:pt>
                <c:pt idx="72">
                  <c:v>5.0948189760130003E-4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33AC-41DC-ABBB-61576EE9F4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RC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Sheet1!$A$2:$A$74</c:f>
              <c:numCache>
                <c:formatCode>0.00E+00</c:formatCode>
                <c:ptCount val="73"/>
                <c:pt idx="0">
                  <c:v>0</c:v>
                </c:pt>
                <c:pt idx="1">
                  <c:v>9.9999999999999998E-17</c:v>
                </c:pt>
                <c:pt idx="2">
                  <c:v>2E-16</c:v>
                </c:pt>
                <c:pt idx="3">
                  <c:v>3.9999557565600001E-16</c:v>
                </c:pt>
                <c:pt idx="4">
                  <c:v>7.9998672696790001E-16</c:v>
                </c:pt>
                <c:pt idx="5">
                  <c:v>1.599969029592E-15</c:v>
                </c:pt>
                <c:pt idx="6">
                  <c:v>3.1999336348400001E-15</c:v>
                </c:pt>
                <c:pt idx="7">
                  <c:v>6.3998628453350001E-15</c:v>
                </c:pt>
                <c:pt idx="8">
                  <c:v>1.000000024E-14</c:v>
                </c:pt>
                <c:pt idx="9">
                  <c:v>1.06399860821E-14</c:v>
                </c:pt>
                <c:pt idx="10">
                  <c:v>1.192002882057E-14</c:v>
                </c:pt>
                <c:pt idx="11">
                  <c:v>1.4480114297509999E-14</c:v>
                </c:pt>
                <c:pt idx="12">
                  <c:v>1.9600285251400001E-14</c:v>
                </c:pt>
                <c:pt idx="13">
                  <c:v>2.9840627159179998E-14</c:v>
                </c:pt>
                <c:pt idx="14">
                  <c:v>5.032131097473E-14</c:v>
                </c:pt>
                <c:pt idx="15">
                  <c:v>9.1282678605819996E-14</c:v>
                </c:pt>
                <c:pt idx="16">
                  <c:v>1.73205413868E-13</c:v>
                </c:pt>
                <c:pt idx="17">
                  <c:v>3.3705088439239999E-13</c:v>
                </c:pt>
                <c:pt idx="18">
                  <c:v>6.6474182544119998E-13</c:v>
                </c:pt>
                <c:pt idx="19">
                  <c:v>1.320123707539E-12</c:v>
                </c:pt>
                <c:pt idx="20">
                  <c:v>2.6308874717339998E-12</c:v>
                </c:pt>
                <c:pt idx="21">
                  <c:v>5.030862090772E-12</c:v>
                </c:pt>
                <c:pt idx="22">
                  <c:v>7.4308367098110006E-12</c:v>
                </c:pt>
                <c:pt idx="23">
                  <c:v>9.8308113288489996E-12</c:v>
                </c:pt>
                <c:pt idx="24">
                  <c:v>1.223078594789E-11</c:v>
                </c:pt>
                <c:pt idx="25">
                  <c:v>1.4630760566929999E-11</c:v>
                </c:pt>
                <c:pt idx="26">
                  <c:v>1.7030735185960001E-11</c:v>
                </c:pt>
                <c:pt idx="27">
                  <c:v>1.9430709805E-11</c:v>
                </c:pt>
                <c:pt idx="28">
                  <c:v>2.1830684424039999E-11</c:v>
                </c:pt>
                <c:pt idx="29">
                  <c:v>2.4230659043080002E-11</c:v>
                </c:pt>
                <c:pt idx="30">
                  <c:v>2.6630633662120001E-11</c:v>
                </c:pt>
                <c:pt idx="31">
                  <c:v>2.903060828116E-11</c:v>
                </c:pt>
                <c:pt idx="32">
                  <c:v>3.0000000000239999E-11</c:v>
                </c:pt>
                <c:pt idx="33">
                  <c:v>3.023999746214E-11</c:v>
                </c:pt>
                <c:pt idx="34">
                  <c:v>3.0720028765739997E-11</c:v>
                </c:pt>
                <c:pt idx="35">
                  <c:v>3.1680091372929999E-11</c:v>
                </c:pt>
                <c:pt idx="36">
                  <c:v>3.3600216587309997E-11</c:v>
                </c:pt>
                <c:pt idx="37">
                  <c:v>3.600019120635E-11</c:v>
                </c:pt>
                <c:pt idx="38">
                  <c:v>3.8400165825390002E-11</c:v>
                </c:pt>
                <c:pt idx="39">
                  <c:v>4.0800140444429998E-11</c:v>
                </c:pt>
                <c:pt idx="40">
                  <c:v>4.320011506347E-11</c:v>
                </c:pt>
                <c:pt idx="41">
                  <c:v>4.5600089682510002E-11</c:v>
                </c:pt>
                <c:pt idx="42">
                  <c:v>4.8000064301540001E-11</c:v>
                </c:pt>
                <c:pt idx="43">
                  <c:v>5.0400038920580003E-11</c:v>
                </c:pt>
                <c:pt idx="44">
                  <c:v>5.2800013539619999E-11</c:v>
                </c:pt>
                <c:pt idx="45">
                  <c:v>5.5199988158660001E-11</c:v>
                </c:pt>
                <c:pt idx="46">
                  <c:v>5.7599962777699997E-11</c:v>
                </c:pt>
                <c:pt idx="47">
                  <c:v>5.9999937396739999E-11</c:v>
                </c:pt>
                <c:pt idx="48">
                  <c:v>6.2399912015770004E-11</c:v>
                </c:pt>
                <c:pt idx="49">
                  <c:v>6.479988663481E-11</c:v>
                </c:pt>
                <c:pt idx="50">
                  <c:v>6.7199861253849996E-11</c:v>
                </c:pt>
                <c:pt idx="51">
                  <c:v>6.9599835872890005E-11</c:v>
                </c:pt>
                <c:pt idx="52">
                  <c:v>7.1999810491930001E-11</c:v>
                </c:pt>
                <c:pt idx="53">
                  <c:v>7.4399785110969997E-11</c:v>
                </c:pt>
                <c:pt idx="54">
                  <c:v>7.6799759730010005E-11</c:v>
                </c:pt>
                <c:pt idx="55">
                  <c:v>7.9199734349039997E-11</c:v>
                </c:pt>
                <c:pt idx="56">
                  <c:v>8.1599708968080006E-11</c:v>
                </c:pt>
                <c:pt idx="57">
                  <c:v>8.3999683587120002E-11</c:v>
                </c:pt>
                <c:pt idx="58">
                  <c:v>8.6399658206159998E-11</c:v>
                </c:pt>
                <c:pt idx="59">
                  <c:v>8.8799632825199994E-11</c:v>
                </c:pt>
                <c:pt idx="60">
                  <c:v>9.1199607444240002E-11</c:v>
                </c:pt>
                <c:pt idx="61">
                  <c:v>9.3599582063269995E-11</c:v>
                </c:pt>
                <c:pt idx="62">
                  <c:v>9.5999556682310003E-11</c:v>
                </c:pt>
                <c:pt idx="63">
                  <c:v>9.8399531301349999E-11</c:v>
                </c:pt>
                <c:pt idx="64">
                  <c:v>1.007995059204E-10</c:v>
                </c:pt>
                <c:pt idx="65">
                  <c:v>1.0319948053940001E-10</c:v>
                </c:pt>
                <c:pt idx="66">
                  <c:v>1.055994551585E-10</c:v>
                </c:pt>
                <c:pt idx="67">
                  <c:v>1.079994297775E-10</c:v>
                </c:pt>
                <c:pt idx="68">
                  <c:v>1.103994043965E-10</c:v>
                </c:pt>
                <c:pt idx="69">
                  <c:v>1.127993790156E-10</c:v>
                </c:pt>
                <c:pt idx="70">
                  <c:v>1.151993536346E-10</c:v>
                </c:pt>
                <c:pt idx="71">
                  <c:v>1.175993282537E-10</c:v>
                </c:pt>
                <c:pt idx="72">
                  <c:v>1.2E-10</c:v>
                </c:pt>
              </c:numCache>
            </c:numRef>
          </c:xVal>
          <c:yVal>
            <c:numRef>
              <c:f>Sheet1!$C$2:$C$74</c:f>
              <c:numCache>
                <c:formatCode>0.00E+00</c:formatCode>
                <c:ptCount val="73"/>
                <c:pt idx="0">
                  <c:v>1.2</c:v>
                </c:pt>
                <c:pt idx="1">
                  <c:v>1.199999954023</c:v>
                </c:pt>
                <c:pt idx="2">
                  <c:v>1.1999998620700001</c:v>
                </c:pt>
                <c:pt idx="3">
                  <c:v>1.199999586218</c:v>
                </c:pt>
                <c:pt idx="4">
                  <c:v>1.1999984828250001</c:v>
                </c:pt>
                <c:pt idx="5">
                  <c:v>1.199994069325</c:v>
                </c:pt>
                <c:pt idx="6">
                  <c:v>1.199976415806</c:v>
                </c:pt>
                <c:pt idx="7">
                  <c:v>1.1999058053959999</c:v>
                </c:pt>
                <c:pt idx="8">
                  <c:v>1.199770099565</c:v>
                </c:pt>
                <c:pt idx="9">
                  <c:v>1.199740681287</c:v>
                </c:pt>
                <c:pt idx="10">
                  <c:v>1.199681844351</c:v>
                </c:pt>
                <c:pt idx="11">
                  <c:v>1.19956417625</c:v>
                </c:pt>
                <c:pt idx="12">
                  <c:v>1.1993288746690001</c:v>
                </c:pt>
                <c:pt idx="13">
                  <c:v>1.198858409961</c:v>
                </c:pt>
                <c:pt idx="14">
                  <c:v>1.1979180340890001</c:v>
                </c:pt>
                <c:pt idx="15">
                  <c:v>1.196039494349</c:v>
                </c:pt>
                <c:pt idx="16">
                  <c:v>1.1922912455570001</c:v>
                </c:pt>
                <c:pt idx="17">
                  <c:v>1.18482993257</c:v>
                </c:pt>
                <c:pt idx="18">
                  <c:v>1.170046947496</c:v>
                </c:pt>
                <c:pt idx="19">
                  <c:v>1.141030883539</c:v>
                </c:pt>
                <c:pt idx="20">
                  <c:v>1.085131029724</c:v>
                </c:pt>
                <c:pt idx="21">
                  <c:v>0.98973585975010003</c:v>
                </c:pt>
                <c:pt idx="22">
                  <c:v>0.90272699355469999</c:v>
                </c:pt>
                <c:pt idx="23">
                  <c:v>0.82336718111630003</c:v>
                </c:pt>
                <c:pt idx="24">
                  <c:v>0.75098398494759999</c:v>
                </c:pt>
                <c:pt idx="25">
                  <c:v>0.68496408234679995</c:v>
                </c:pt>
                <c:pt idx="26">
                  <c:v>0.62474806854620002</c:v>
                </c:pt>
                <c:pt idx="27">
                  <c:v>0.56982571672219995</c:v>
                </c:pt>
                <c:pt idx="28">
                  <c:v>0.51973165470289995</c:v>
                </c:pt>
                <c:pt idx="29">
                  <c:v>0.47404142174219999</c:v>
                </c:pt>
                <c:pt idx="30">
                  <c:v>0.43236787194690002</c:v>
                </c:pt>
                <c:pt idx="31">
                  <c:v>0.39435789388370002</c:v>
                </c:pt>
                <c:pt idx="32">
                  <c:v>0.37997791832529998</c:v>
                </c:pt>
                <c:pt idx="33">
                  <c:v>0.3765157412272</c:v>
                </c:pt>
                <c:pt idx="34">
                  <c:v>0.36971592447680002</c:v>
                </c:pt>
                <c:pt idx="35">
                  <c:v>0.35636189827870002</c:v>
                </c:pt>
                <c:pt idx="36">
                  <c:v>0.33107520636440002</c:v>
                </c:pt>
                <c:pt idx="37">
                  <c:v>0.30196998798980001</c:v>
                </c:pt>
                <c:pt idx="38">
                  <c:v>0.27542344426179999</c:v>
                </c:pt>
                <c:pt idx="39">
                  <c:v>0.25121063902410001</c:v>
                </c:pt>
                <c:pt idx="40">
                  <c:v>0.2291264105278</c:v>
                </c:pt>
                <c:pt idx="41">
                  <c:v>0.2089836330391</c:v>
                </c:pt>
                <c:pt idx="42">
                  <c:v>0.19061163127219999</c:v>
                </c:pt>
                <c:pt idx="43">
                  <c:v>0.1738547342099</c:v>
                </c:pt>
                <c:pt idx="44">
                  <c:v>0.1585709560611</c:v>
                </c:pt>
                <c:pt idx="45">
                  <c:v>0.14463079317569999</c:v>
                </c:pt>
                <c:pt idx="46">
                  <c:v>0.1319161267249</c:v>
                </c:pt>
                <c:pt idx="47">
                  <c:v>0.1203192218475</c:v>
                </c:pt>
                <c:pt idx="48">
                  <c:v>0.10974181478349999</c:v>
                </c:pt>
                <c:pt idx="49">
                  <c:v>0.1000942802575</c:v>
                </c:pt>
                <c:pt idx="50">
                  <c:v>9.1294872059769994E-2</c:v>
                </c:pt>
                <c:pt idx="51">
                  <c:v>8.3269030387840004E-2</c:v>
                </c:pt>
                <c:pt idx="52">
                  <c:v>7.5948750080859995E-2</c:v>
                </c:pt>
                <c:pt idx="53">
                  <c:v>6.9272004393210004E-2</c:v>
                </c:pt>
                <c:pt idx="54">
                  <c:v>6.3182219424860006E-2</c:v>
                </c:pt>
                <c:pt idx="55">
                  <c:v>5.7627794755169999E-2</c:v>
                </c:pt>
                <c:pt idx="56">
                  <c:v>5.2561666218349998E-2</c:v>
                </c:pt>
                <c:pt idx="57">
                  <c:v>4.794090711586E-2</c:v>
                </c:pt>
                <c:pt idx="58">
                  <c:v>4.3726364486689998E-2</c:v>
                </c:pt>
                <c:pt idx="59">
                  <c:v>3.988232735359E-2</c:v>
                </c:pt>
                <c:pt idx="60">
                  <c:v>3.6376224134140003E-2</c:v>
                </c:pt>
                <c:pt idx="61">
                  <c:v>3.317834665279E-2</c:v>
                </c:pt>
                <c:pt idx="62">
                  <c:v>3.0261598415309999E-2</c:v>
                </c:pt>
                <c:pt idx="63">
                  <c:v>2.760126501277E-2</c:v>
                </c:pt>
                <c:pt idx="64">
                  <c:v>2.517480470959E-2</c:v>
                </c:pt>
                <c:pt idx="65">
                  <c:v>2.2961657441160001E-2</c:v>
                </c:pt>
                <c:pt idx="66">
                  <c:v>2.094307060282E-2</c:v>
                </c:pt>
                <c:pt idx="67">
                  <c:v>1.9101940153870001E-2</c:v>
                </c:pt>
                <c:pt idx="68">
                  <c:v>1.7422665690329998E-2</c:v>
                </c:pt>
                <c:pt idx="69">
                  <c:v>1.589101825846E-2</c:v>
                </c:pt>
                <c:pt idx="70">
                  <c:v>1.449401978888E-2</c:v>
                </c:pt>
                <c:pt idx="71">
                  <c:v>1.321983312986E-2</c:v>
                </c:pt>
                <c:pt idx="72">
                  <c:v>1.205733901134E-2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33AC-41DC-ABBB-61576EE9F4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774640"/>
        <c:axId val="188772288"/>
      </c:scatterChart>
      <c:valAx>
        <c:axId val="188774640"/>
        <c:scaling>
          <c:orientation val="minMax"/>
          <c:max val="1.2000000000000005E-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(s)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772288"/>
        <c:crosses val="autoZero"/>
        <c:crossBetween val="midCat"/>
      </c:valAx>
      <c:valAx>
        <c:axId val="188772288"/>
        <c:scaling>
          <c:orientation val="minMax"/>
          <c:max val="1.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voltage (V)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7746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t_f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3.9750000000000002E-10</c:v>
                </c:pt>
                <c:pt idx="1">
                  <c:v>1.9875000000000001E-10</c:v>
                </c:pt>
                <c:pt idx="2">
                  <c:v>1.3250000000000001E-10</c:v>
                </c:pt>
                <c:pt idx="3">
                  <c:v>9.9375000000000006E-11</c:v>
                </c:pt>
                <c:pt idx="4">
                  <c:v>7.950000000000001E-11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B52-4D14-9C8D-3348A4B3ED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777776"/>
        <c:axId val="188768760"/>
      </c:scatterChart>
      <c:valAx>
        <c:axId val="188777776"/>
        <c:scaling>
          <c:orientation val="minMax"/>
          <c:max val="5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W/L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768760"/>
        <c:crosses val="autoZero"/>
        <c:crossBetween val="midCat"/>
      </c:valAx>
      <c:valAx>
        <c:axId val="188768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t</a:t>
                </a:r>
                <a:r>
                  <a:rPr lang="en-US" b="1" baseline="-25000"/>
                  <a:t>f</a:t>
                </a:r>
                <a:endParaRPr lang="en-US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7777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equal-size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xfer.csv!$B$1:$B$101</c:f>
              <c:numCache>
                <c:formatCode>0.00E+00</c:formatCode>
                <c:ptCount val="101"/>
                <c:pt idx="0" formatCode="General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 formatCode="General">
                  <c:v>1</c:v>
                </c:pt>
              </c:numCache>
            </c:numRef>
          </c:xVal>
          <c:yVal>
            <c:numRef>
              <c:f>xfer.csv!$C$1:$C$101</c:f>
              <c:numCache>
                <c:formatCode>0.00E+00</c:formatCode>
                <c:ptCount val="101"/>
                <c:pt idx="0">
                  <c:v>0.99930509999999995</c:v>
                </c:pt>
                <c:pt idx="1">
                  <c:v>0.99926459999999995</c:v>
                </c:pt>
                <c:pt idx="2">
                  <c:v>0.99921000000000004</c:v>
                </c:pt>
                <c:pt idx="3">
                  <c:v>0.99913750000000001</c:v>
                </c:pt>
                <c:pt idx="4">
                  <c:v>0.99904230000000005</c:v>
                </c:pt>
                <c:pt idx="5">
                  <c:v>0.99891830000000004</c:v>
                </c:pt>
                <c:pt idx="6">
                  <c:v>0.99875800000000003</c:v>
                </c:pt>
                <c:pt idx="7">
                  <c:v>0.99855229999999995</c:v>
                </c:pt>
                <c:pt idx="8">
                  <c:v>0.99828969999999995</c:v>
                </c:pt>
                <c:pt idx="9">
                  <c:v>0.99795639999999997</c:v>
                </c:pt>
                <c:pt idx="10">
                  <c:v>0.99753579999999997</c:v>
                </c:pt>
                <c:pt idx="11">
                  <c:v>0.99700759999999999</c:v>
                </c:pt>
                <c:pt idx="12">
                  <c:v>0.99634789999999995</c:v>
                </c:pt>
                <c:pt idx="13">
                  <c:v>0.99552830000000003</c:v>
                </c:pt>
                <c:pt idx="14">
                  <c:v>0.9945155</c:v>
                </c:pt>
                <c:pt idx="15">
                  <c:v>0.99327089999999996</c:v>
                </c:pt>
                <c:pt idx="16">
                  <c:v>0.99175009999999997</c:v>
                </c:pt>
                <c:pt idx="17">
                  <c:v>0.98990290000000003</c:v>
                </c:pt>
                <c:pt idx="18">
                  <c:v>0.98767349999999998</c:v>
                </c:pt>
                <c:pt idx="19">
                  <c:v>0.9850004</c:v>
                </c:pt>
                <c:pt idx="20">
                  <c:v>0.98181799999999997</c:v>
                </c:pt>
                <c:pt idx="21">
                  <c:v>0.97805699999999995</c:v>
                </c:pt>
                <c:pt idx="22">
                  <c:v>0.97364640000000002</c:v>
                </c:pt>
                <c:pt idx="23">
                  <c:v>0.96851430000000005</c:v>
                </c:pt>
                <c:pt idx="24">
                  <c:v>0.96259030000000001</c:v>
                </c:pt>
                <c:pt idx="25">
                  <c:v>0.95580520000000002</c:v>
                </c:pt>
                <c:pt idx="26">
                  <c:v>0.94809259999999995</c:v>
                </c:pt>
                <c:pt idx="27">
                  <c:v>0.93938730000000004</c:v>
                </c:pt>
                <c:pt idx="28">
                  <c:v>0.92962440000000002</c:v>
                </c:pt>
                <c:pt idx="29">
                  <c:v>0.91873629999999995</c:v>
                </c:pt>
                <c:pt idx="30">
                  <c:v>0.90664900000000004</c:v>
                </c:pt>
                <c:pt idx="31">
                  <c:v>0.89327630000000002</c:v>
                </c:pt>
                <c:pt idx="32">
                  <c:v>0.87851190000000001</c:v>
                </c:pt>
                <c:pt idx="33">
                  <c:v>0.86222189999999999</c:v>
                </c:pt>
                <c:pt idx="34">
                  <c:v>0.8442269</c:v>
                </c:pt>
                <c:pt idx="35">
                  <c:v>0.82428299999999999</c:v>
                </c:pt>
                <c:pt idx="36">
                  <c:v>0.80204810000000004</c:v>
                </c:pt>
                <c:pt idx="37">
                  <c:v>0.77702789999999999</c:v>
                </c:pt>
                <c:pt idx="38">
                  <c:v>0.74848420000000004</c:v>
                </c:pt>
                <c:pt idx="39">
                  <c:v>0.71529240000000005</c:v>
                </c:pt>
                <c:pt idx="40">
                  <c:v>0.67585289999999998</c:v>
                </c:pt>
                <c:pt idx="41">
                  <c:v>0.62876010000000004</c:v>
                </c:pt>
                <c:pt idx="42">
                  <c:v>0.57473940000000001</c:v>
                </c:pt>
                <c:pt idx="43">
                  <c:v>0.5164337</c:v>
                </c:pt>
                <c:pt idx="44">
                  <c:v>0.45606829999999998</c:v>
                </c:pt>
                <c:pt idx="45">
                  <c:v>0.3949954</c:v>
                </c:pt>
                <c:pt idx="46">
                  <c:v>0.33430120000000002</c:v>
                </c:pt>
                <c:pt idx="47">
                  <c:v>0.27542460000000002</c:v>
                </c:pt>
                <c:pt idx="48">
                  <c:v>0.2212954</c:v>
                </c:pt>
                <c:pt idx="49">
                  <c:v>0.17732790000000001</c:v>
                </c:pt>
                <c:pt idx="50">
                  <c:v>0.1468284</c:v>
                </c:pt>
                <c:pt idx="51">
                  <c:v>0.12628300000000001</c:v>
                </c:pt>
                <c:pt idx="52">
                  <c:v>0.1114018</c:v>
                </c:pt>
                <c:pt idx="53">
                  <c:v>9.9837200000000001E-2</c:v>
                </c:pt>
                <c:pt idx="54">
                  <c:v>9.0398300000000001E-2</c:v>
                </c:pt>
                <c:pt idx="55">
                  <c:v>8.2428500000000002E-2</c:v>
                </c:pt>
                <c:pt idx="56">
                  <c:v>7.5531600000000004E-2</c:v>
                </c:pt>
                <c:pt idx="57">
                  <c:v>6.9450899999999996E-2</c:v>
                </c:pt>
                <c:pt idx="58">
                  <c:v>6.4010800000000007E-2</c:v>
                </c:pt>
                <c:pt idx="59">
                  <c:v>5.9085899999999997E-2</c:v>
                </c:pt>
                <c:pt idx="60">
                  <c:v>5.4584199999999999E-2</c:v>
                </c:pt>
                <c:pt idx="61">
                  <c:v>5.04362E-2</c:v>
                </c:pt>
                <c:pt idx="62">
                  <c:v>4.6588900000000003E-2</c:v>
                </c:pt>
                <c:pt idx="63">
                  <c:v>4.3000799999999999E-2</c:v>
                </c:pt>
                <c:pt idx="64">
                  <c:v>3.9639599999999997E-2</c:v>
                </c:pt>
                <c:pt idx="65">
                  <c:v>3.6479900000000003E-2</c:v>
                </c:pt>
                <c:pt idx="66">
                  <c:v>3.3501599999999999E-2</c:v>
                </c:pt>
                <c:pt idx="67">
                  <c:v>3.0689299999999999E-2</c:v>
                </c:pt>
                <c:pt idx="68">
                  <c:v>2.8030699999999999E-2</c:v>
                </c:pt>
                <c:pt idx="69">
                  <c:v>2.5516899999999999E-2</c:v>
                </c:pt>
                <c:pt idx="70">
                  <c:v>2.3140999999999998E-2</c:v>
                </c:pt>
                <c:pt idx="71">
                  <c:v>2.08985E-2</c:v>
                </c:pt>
                <c:pt idx="72">
                  <c:v>1.87861E-2</c:v>
                </c:pt>
                <c:pt idx="73">
                  <c:v>1.68022E-2</c:v>
                </c:pt>
                <c:pt idx="74">
                  <c:v>1.49459E-2</c:v>
                </c:pt>
                <c:pt idx="75">
                  <c:v>1.32169E-2</c:v>
                </c:pt>
                <c:pt idx="76">
                  <c:v>1.16154E-2</c:v>
                </c:pt>
                <c:pt idx="77">
                  <c:v>1.01412E-2</c:v>
                </c:pt>
                <c:pt idx="78">
                  <c:v>8.7939999999999997E-3</c:v>
                </c:pt>
                <c:pt idx="79">
                  <c:v>7.5725999999999996E-3</c:v>
                </c:pt>
                <c:pt idx="80">
                  <c:v>6.4748000000000002E-3</c:v>
                </c:pt>
                <c:pt idx="81">
                  <c:v>5.4974000000000004E-3</c:v>
                </c:pt>
                <c:pt idx="82">
                  <c:v>4.6356000000000001E-3</c:v>
                </c:pt>
                <c:pt idx="83">
                  <c:v>3.8836000000000001E-3</c:v>
                </c:pt>
                <c:pt idx="84">
                  <c:v>3.2341000000000002E-3</c:v>
                </c:pt>
                <c:pt idx="85">
                  <c:v>2.679E-3</c:v>
                </c:pt>
                <c:pt idx="86">
                  <c:v>2.2093999999999998E-3</c:v>
                </c:pt>
                <c:pt idx="87">
                  <c:v>1.8159999999999999E-3</c:v>
                </c:pt>
                <c:pt idx="88">
                  <c:v>1.4894999999999999E-3</c:v>
                </c:pt>
                <c:pt idx="89">
                  <c:v>1.2209E-3</c:v>
                </c:pt>
                <c:pt idx="90">
                  <c:v>1.0016000000000001E-3</c:v>
                </c:pt>
                <c:pt idx="91">
                  <c:v>8.2402509999999997E-4</c:v>
                </c:pt>
                <c:pt idx="92">
                  <c:v>6.8112469999999999E-4</c:v>
                </c:pt>
                <c:pt idx="93">
                  <c:v>5.6689670000000002E-4</c:v>
                </c:pt>
                <c:pt idx="94">
                  <c:v>4.761608E-4</c:v>
                </c:pt>
                <c:pt idx="95">
                  <c:v>4.0453880000000002E-4</c:v>
                </c:pt>
                <c:pt idx="96">
                  <c:v>3.4837339999999999E-4</c:v>
                </c:pt>
                <c:pt idx="97">
                  <c:v>3.0463890000000001E-4</c:v>
                </c:pt>
                <c:pt idx="98">
                  <c:v>2.7085100000000001E-4</c:v>
                </c:pt>
                <c:pt idx="99">
                  <c:v>2.4498329999999999E-4</c:v>
                </c:pt>
                <c:pt idx="100">
                  <c:v>2.25393E-4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01A-4190-96E4-0931EDE6CF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825744"/>
        <c:axId val="587826528"/>
      </c:scatterChart>
      <c:valAx>
        <c:axId val="587825744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Vin (V)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7826528"/>
        <c:crosses val="autoZero"/>
        <c:crossBetween val="midCat"/>
      </c:valAx>
      <c:valAx>
        <c:axId val="587826528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Vout (V)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78257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0.57451</cdr:x>
      <cdr:y>0.06472</cdr:y>
    </cdr:from>
    <cdr:to>
      <cdr:x>0.60633</cdr:x>
      <cdr:y>0.774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2235200" y="152388"/>
          <a:ext cx="123815" cy="1670062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3/10/2017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612F-3C6F-46F3-BA32-15B2EAC1EA0A}" type="datetime1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4A56-D2B7-4F7D-8009-250C100F81E8}" type="datetime1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3F90-B3C4-451A-AAB2-91F48A7B63E7}" type="datetime1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B168-938A-404B-993A-65F9E91F0E6A}" type="datetime1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D998-A82C-490B-B162-2487F4364305}" type="datetime1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8A1B-8C20-4BA2-8475-176706D4E3FC}" type="datetime1">
              <a:rPr lang="en-US" smtClean="0"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504D-C4A1-4BD5-9171-10D5ECD10DE6}" type="datetime1">
              <a:rPr lang="en-US" smtClean="0"/>
              <a:t>3/10/2017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9367-4F58-4907-BFA1-EDC6B596265E}" type="datetime1">
              <a:rPr lang="en-US" smtClean="0"/>
              <a:t>3/10/2017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D560-E7CE-4B89-B76A-C3C5420568A5}" type="datetime1">
              <a:rPr lang="en-US" smtClean="0"/>
              <a:t>3/10/2017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2FA86-A137-4A9B-A77F-A5A5E00A02D5}" type="datetime1">
              <a:rPr lang="en-US" smtClean="0"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B-1CD9-4F1F-B7D9-8608D6FDBBD4}" type="datetime1">
              <a:rPr lang="en-US" smtClean="0"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CFF4-9D72-44B4-9C1C-D2484346E29A}" type="datetime1">
              <a:rPr lang="en-US" smtClean="0"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Delay and power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3: Logic Gates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Inverter switched resistor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Pullup, pulldown modeled by switched resistors.</a:t>
            </a:r>
          </a:p>
          <a:p>
            <a:r>
              <a:rPr lang="en-US" dirty="0" smtClean="0"/>
              <a:t>Input voltage controls both transistors.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 rot="-5400000">
            <a:off x="8403488" y="3253580"/>
            <a:ext cx="793224" cy="489065"/>
            <a:chOff x="527576" y="5551129"/>
            <a:chExt cx="793224" cy="489065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527576" y="6040194"/>
              <a:ext cx="18931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50258" y="6040194"/>
              <a:ext cx="17054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716886" y="5897319"/>
              <a:ext cx="392906" cy="142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endCxn id="11" idx="0"/>
            </p:cNvCxnSpPr>
            <p:nvPr/>
          </p:nvCxnSpPr>
          <p:spPr>
            <a:xfrm>
              <a:off x="958998" y="5551129"/>
              <a:ext cx="0" cy="30139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914208" y="5852528"/>
              <a:ext cx="89579" cy="8957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 rot="-5400000">
            <a:off x="8403487" y="4032250"/>
            <a:ext cx="793224" cy="489065"/>
            <a:chOff x="527576" y="4634348"/>
            <a:chExt cx="793224" cy="489065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50258" y="5123413"/>
              <a:ext cx="17054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716886" y="4980538"/>
              <a:ext cx="392906" cy="142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958998" y="4634348"/>
              <a:ext cx="0" cy="40334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27576" y="5123413"/>
              <a:ext cx="18931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8807979" y="1690688"/>
            <a:ext cx="407323" cy="1421474"/>
            <a:chOff x="3699164" y="1354976"/>
            <a:chExt cx="407323" cy="1421474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3931920" y="1354976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940233" y="2510444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931920" y="1620982"/>
              <a:ext cx="174567" cy="1163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3699164" y="1749829"/>
              <a:ext cx="407323" cy="2036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699164" y="1953491"/>
              <a:ext cx="390698" cy="2078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3699164" y="2161309"/>
              <a:ext cx="390698" cy="19119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699164" y="2352502"/>
              <a:ext cx="232756" cy="157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Isosceles Triangle 24"/>
          <p:cNvSpPr/>
          <p:nvPr/>
        </p:nvSpPr>
        <p:spPr>
          <a:xfrm flipV="1">
            <a:off x="8828761" y="6101838"/>
            <a:ext cx="440574" cy="39069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8673112" y="140406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8807979" y="4677106"/>
            <a:ext cx="407323" cy="1421474"/>
            <a:chOff x="3699164" y="1354976"/>
            <a:chExt cx="407323" cy="1421474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3931920" y="1354976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940233" y="2510444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931920" y="1620982"/>
              <a:ext cx="174567" cy="1163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3699164" y="1749829"/>
              <a:ext cx="407323" cy="2036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699164" y="1953491"/>
              <a:ext cx="390698" cy="2078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3699164" y="2161309"/>
              <a:ext cx="390698" cy="19119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3699164" y="2352502"/>
              <a:ext cx="232756" cy="157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5" name="Straight Connector 34"/>
          <p:cNvCxnSpPr/>
          <p:nvPr/>
        </p:nvCxnSpPr>
        <p:spPr>
          <a:xfrm>
            <a:off x="8555567" y="3463302"/>
            <a:ext cx="0" cy="77867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9049048" y="3880171"/>
            <a:ext cx="95431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8022166" y="3894725"/>
            <a:ext cx="53340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9499060" y="3868526"/>
            <a:ext cx="1008611" cy="972589"/>
            <a:chOff x="2036618" y="2709949"/>
            <a:chExt cx="1008611" cy="972589"/>
          </a:xfrm>
        </p:grpSpPr>
        <p:sp>
          <p:nvSpPr>
            <p:cNvPr id="39" name="Arc 38"/>
            <p:cNvSpPr/>
            <p:nvPr/>
          </p:nvSpPr>
          <p:spPr>
            <a:xfrm>
              <a:off x="203661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Arc 39"/>
            <p:cNvSpPr/>
            <p:nvPr/>
          </p:nvSpPr>
          <p:spPr>
            <a:xfrm flipH="1">
              <a:off x="209757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/>
            <p:cNvCxnSpPr/>
            <p:nvPr/>
          </p:nvCxnSpPr>
          <p:spPr>
            <a:xfrm flipV="1">
              <a:off x="2097577" y="3125585"/>
              <a:ext cx="886692" cy="831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2540923" y="2709949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2540922" y="3266902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4" name="Isosceles Triangle 43"/>
          <p:cNvSpPr/>
          <p:nvPr/>
        </p:nvSpPr>
        <p:spPr>
          <a:xfrm flipV="1">
            <a:off x="9783077" y="4778769"/>
            <a:ext cx="440574" cy="39069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7689208" y="428416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endParaRPr lang="en-US" baseline="-25000" dirty="0"/>
          </a:p>
        </p:txBody>
      </p:sp>
      <p:sp>
        <p:nvSpPr>
          <p:cNvPr id="46" name="TextBox 45"/>
          <p:cNvSpPr txBox="1"/>
          <p:nvPr/>
        </p:nvSpPr>
        <p:spPr>
          <a:xfrm>
            <a:off x="7716799" y="387264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0796211" y="4284162"/>
            <a:ext cx="51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out</a:t>
            </a:r>
            <a:endParaRPr lang="en-US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10823802" y="387264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8333759" y="222478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</a:t>
            </a:r>
            <a:r>
              <a:rPr lang="en-US" baseline="-25000" dirty="0" err="1"/>
              <a:t>p</a:t>
            </a:r>
            <a:endParaRPr lang="en-US" baseline="-25000" dirty="0"/>
          </a:p>
        </p:txBody>
      </p:sp>
      <p:sp>
        <p:nvSpPr>
          <p:cNvPr id="50" name="TextBox 49"/>
          <p:cNvSpPr txBox="1"/>
          <p:nvPr/>
        </p:nvSpPr>
        <p:spPr>
          <a:xfrm>
            <a:off x="8280635" y="5195333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n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10317266" y="4625443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070964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RC delay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Logic gate input controls effective resistance.</a:t>
            </a:r>
          </a:p>
          <a:p>
            <a:r>
              <a:rPr lang="en-US" dirty="0" smtClean="0"/>
              <a:t>Fall time case:</a:t>
            </a:r>
          </a:p>
          <a:p>
            <a:pPr lvl="1"/>
            <a:r>
              <a:rPr lang="en-US" dirty="0" smtClean="0"/>
              <a:t>Load capacitance is charged to V</a:t>
            </a:r>
            <a:r>
              <a:rPr lang="en-US" baseline="-25000" dirty="0" smtClean="0"/>
              <a:t>DD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Effective resistance connected to ground.</a:t>
            </a:r>
          </a:p>
          <a:p>
            <a:r>
              <a:rPr lang="en-US" dirty="0" smtClean="0"/>
              <a:t>Complementary configuration for rise time case.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9017193" y="3466561"/>
            <a:ext cx="1008611" cy="972589"/>
            <a:chOff x="2036618" y="2709949"/>
            <a:chExt cx="1008611" cy="972589"/>
          </a:xfrm>
        </p:grpSpPr>
        <p:sp>
          <p:nvSpPr>
            <p:cNvPr id="7" name="Arc 6"/>
            <p:cNvSpPr/>
            <p:nvPr/>
          </p:nvSpPr>
          <p:spPr>
            <a:xfrm>
              <a:off x="203661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/>
            <p:cNvSpPr/>
            <p:nvPr/>
          </p:nvSpPr>
          <p:spPr>
            <a:xfrm flipH="1">
              <a:off x="209757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2097577" y="3125585"/>
              <a:ext cx="886692" cy="831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2540923" y="2709949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2540922" y="3266902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7320295" y="2989272"/>
            <a:ext cx="793224" cy="489065"/>
            <a:chOff x="527576" y="4634348"/>
            <a:chExt cx="793224" cy="489065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50258" y="5123413"/>
              <a:ext cx="17054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716886" y="4980538"/>
              <a:ext cx="392906" cy="142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958998" y="4634348"/>
              <a:ext cx="0" cy="40334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27576" y="5123413"/>
              <a:ext cx="18931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 rot="5400000">
            <a:off x="8607100" y="2726730"/>
            <a:ext cx="407323" cy="1421474"/>
            <a:chOff x="3699164" y="1354976"/>
            <a:chExt cx="407323" cy="1421474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3931920" y="1354976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940233" y="2510444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931920" y="1620982"/>
              <a:ext cx="174567" cy="1163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3699164" y="1749829"/>
              <a:ext cx="407323" cy="2036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699164" y="1953491"/>
              <a:ext cx="390698" cy="2078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3699164" y="2161309"/>
              <a:ext cx="390698" cy="19119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699164" y="2352502"/>
              <a:ext cx="232756" cy="157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7596720" y="2433544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endParaRPr lang="en-US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10598276" y="340259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627343" y="280460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n</a:t>
            </a:r>
            <a:endParaRPr lang="en-US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10093158" y="3812123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/>
              <a:t>L</a:t>
            </a:r>
          </a:p>
        </p:txBody>
      </p:sp>
      <p:cxnSp>
        <p:nvCxnSpPr>
          <p:cNvPr id="29" name="Elbow Connector 28"/>
          <p:cNvCxnSpPr/>
          <p:nvPr/>
        </p:nvCxnSpPr>
        <p:spPr>
          <a:xfrm>
            <a:off x="7320295" y="3481798"/>
            <a:ext cx="2201202" cy="957352"/>
          </a:xfrm>
          <a:prstGeom prst="bentConnector3">
            <a:avLst>
              <a:gd name="adj1" fmla="val -701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0488503" y="3812123"/>
            <a:ext cx="51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out</a:t>
            </a:r>
            <a:endParaRPr lang="en-US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10565151" y="4215088"/>
            <a:ext cx="343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58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Rise time and fall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Simplifying assumption---input is step, only one transistor is on at a time.</a:t>
            </a:r>
          </a:p>
          <a:p>
            <a:r>
              <a:rPr lang="en-US" dirty="0" smtClean="0"/>
              <a:t>Allows us to consider only one effective resistance at a time.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 rot="-5400000">
            <a:off x="8681506" y="4484047"/>
            <a:ext cx="1215615" cy="651446"/>
            <a:chOff x="2540862" y="2066406"/>
            <a:chExt cx="2705509" cy="1449878"/>
          </a:xfrm>
        </p:grpSpPr>
        <p:grpSp>
          <p:nvGrpSpPr>
            <p:cNvPr id="7" name="Group 6"/>
            <p:cNvGrpSpPr/>
            <p:nvPr/>
          </p:nvGrpSpPr>
          <p:grpSpPr>
            <a:xfrm>
              <a:off x="2540862" y="2066406"/>
              <a:ext cx="793224" cy="489065"/>
              <a:chOff x="527576" y="4634348"/>
              <a:chExt cx="793224" cy="489065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1150258" y="5123413"/>
                <a:ext cx="17054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V="1">
                <a:off x="716886" y="4980538"/>
                <a:ext cx="392906" cy="14287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958998" y="4634348"/>
                <a:ext cx="0" cy="40334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527576" y="5123413"/>
                <a:ext cx="18931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 rot="5400000">
              <a:off x="3827667" y="1803864"/>
              <a:ext cx="407323" cy="1421474"/>
              <a:chOff x="3699164" y="1354976"/>
              <a:chExt cx="407323" cy="1421474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3931920" y="1354976"/>
                <a:ext cx="0" cy="26600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3940233" y="2510444"/>
                <a:ext cx="0" cy="26600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3931920" y="1620982"/>
                <a:ext cx="174567" cy="11637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3699164" y="1749829"/>
                <a:ext cx="407323" cy="20366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3699164" y="1953491"/>
                <a:ext cx="390698" cy="20781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>
                <a:off x="3699164" y="2161309"/>
                <a:ext cx="390698" cy="19119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3699164" y="2352502"/>
                <a:ext cx="232756" cy="15794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9" name="Elbow Connector 8"/>
            <p:cNvCxnSpPr/>
            <p:nvPr/>
          </p:nvCxnSpPr>
          <p:spPr>
            <a:xfrm>
              <a:off x="2540862" y="2558932"/>
              <a:ext cx="2201202" cy="957352"/>
            </a:xfrm>
            <a:prstGeom prst="bentConnector3">
              <a:avLst>
                <a:gd name="adj1" fmla="val -7011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0" name="Group 9"/>
            <p:cNvGrpSpPr/>
            <p:nvPr/>
          </p:nvGrpSpPr>
          <p:grpSpPr>
            <a:xfrm>
              <a:off x="4237760" y="2543695"/>
              <a:ext cx="1008611" cy="972589"/>
              <a:chOff x="2036618" y="2709949"/>
              <a:chExt cx="1008611" cy="972589"/>
            </a:xfrm>
          </p:grpSpPr>
          <p:sp>
            <p:nvSpPr>
              <p:cNvPr id="11" name="Arc 10"/>
              <p:cNvSpPr/>
              <p:nvPr/>
            </p:nvSpPr>
            <p:spPr>
              <a:xfrm>
                <a:off x="2036618" y="3266902"/>
                <a:ext cx="947651" cy="315883"/>
              </a:xfrm>
              <a:prstGeom prst="arc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Arc 11"/>
              <p:cNvSpPr/>
              <p:nvPr/>
            </p:nvSpPr>
            <p:spPr>
              <a:xfrm flipH="1">
                <a:off x="2097578" y="3266902"/>
                <a:ext cx="947651" cy="315883"/>
              </a:xfrm>
              <a:prstGeom prst="arc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 flipV="1">
                <a:off x="2097577" y="3125585"/>
                <a:ext cx="886692" cy="831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2540923" y="2709949"/>
                <a:ext cx="0" cy="41563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2540922" y="3266902"/>
                <a:ext cx="0" cy="41563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Group 26"/>
          <p:cNvGrpSpPr/>
          <p:nvPr/>
        </p:nvGrpSpPr>
        <p:grpSpPr>
          <a:xfrm rot="-5400000">
            <a:off x="8256143" y="2861413"/>
            <a:ext cx="793224" cy="489065"/>
            <a:chOff x="527576" y="5551129"/>
            <a:chExt cx="793224" cy="489065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527576" y="6040194"/>
              <a:ext cx="18931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150258" y="6040194"/>
              <a:ext cx="17054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716886" y="5897319"/>
              <a:ext cx="392906" cy="142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endCxn id="32" idx="0"/>
            </p:cNvCxnSpPr>
            <p:nvPr/>
          </p:nvCxnSpPr>
          <p:spPr>
            <a:xfrm>
              <a:off x="958998" y="5551129"/>
              <a:ext cx="0" cy="30139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>
            <a:xfrm>
              <a:off x="914208" y="5852528"/>
              <a:ext cx="89579" cy="89579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 rot="-5400000">
            <a:off x="8256142" y="3640083"/>
            <a:ext cx="793224" cy="489065"/>
            <a:chOff x="527576" y="4634348"/>
            <a:chExt cx="793224" cy="489065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1150258" y="5123413"/>
              <a:ext cx="17054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716886" y="4980538"/>
              <a:ext cx="392906" cy="142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958998" y="4634348"/>
              <a:ext cx="0" cy="40334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27576" y="5123413"/>
              <a:ext cx="18931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8660634" y="1298521"/>
            <a:ext cx="407323" cy="1421474"/>
            <a:chOff x="3699164" y="1354976"/>
            <a:chExt cx="407323" cy="1421474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3931920" y="1354976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940233" y="2510444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931920" y="1620982"/>
              <a:ext cx="174567" cy="1163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3699164" y="1749829"/>
              <a:ext cx="407323" cy="2036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699164" y="1953491"/>
              <a:ext cx="390698" cy="2078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3699164" y="2161309"/>
              <a:ext cx="390698" cy="19119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699164" y="2352502"/>
              <a:ext cx="232756" cy="157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6" name="Isosceles Triangle 45"/>
          <p:cNvSpPr/>
          <p:nvPr/>
        </p:nvSpPr>
        <p:spPr>
          <a:xfrm flipV="1">
            <a:off x="8681416" y="5709671"/>
            <a:ext cx="440574" cy="39069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8525767" y="101189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8660634" y="4284939"/>
            <a:ext cx="407323" cy="1421474"/>
            <a:chOff x="3699164" y="1354976"/>
            <a:chExt cx="407323" cy="1421474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3931920" y="1354976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940233" y="2510444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931920" y="1620982"/>
              <a:ext cx="174567" cy="1163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3699164" y="1749829"/>
              <a:ext cx="407323" cy="2036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699164" y="1953491"/>
              <a:ext cx="390698" cy="2078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>
              <a:off x="3699164" y="2161309"/>
              <a:ext cx="390698" cy="19119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3699164" y="2352502"/>
              <a:ext cx="232756" cy="157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6" name="Straight Connector 55"/>
          <p:cNvCxnSpPr/>
          <p:nvPr/>
        </p:nvCxnSpPr>
        <p:spPr>
          <a:xfrm>
            <a:off x="8408222" y="3071135"/>
            <a:ext cx="0" cy="77867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8901703" y="3488004"/>
            <a:ext cx="95431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7874821" y="3502558"/>
            <a:ext cx="53340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9351715" y="3476359"/>
            <a:ext cx="1008611" cy="972589"/>
            <a:chOff x="2036618" y="2709949"/>
            <a:chExt cx="1008611" cy="972589"/>
          </a:xfrm>
        </p:grpSpPr>
        <p:sp>
          <p:nvSpPr>
            <p:cNvPr id="60" name="Arc 59"/>
            <p:cNvSpPr/>
            <p:nvPr/>
          </p:nvSpPr>
          <p:spPr>
            <a:xfrm>
              <a:off x="203661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Arc 60"/>
            <p:cNvSpPr/>
            <p:nvPr/>
          </p:nvSpPr>
          <p:spPr>
            <a:xfrm flipH="1">
              <a:off x="209757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Straight Connector 61"/>
            <p:cNvCxnSpPr/>
            <p:nvPr/>
          </p:nvCxnSpPr>
          <p:spPr>
            <a:xfrm flipV="1">
              <a:off x="2097577" y="3125585"/>
              <a:ext cx="886692" cy="831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2540923" y="2709949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2540922" y="3266902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5" name="Isosceles Triangle 64"/>
          <p:cNvSpPr/>
          <p:nvPr/>
        </p:nvSpPr>
        <p:spPr>
          <a:xfrm flipV="1">
            <a:off x="9635732" y="4386602"/>
            <a:ext cx="440574" cy="39069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7541863" y="3891995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endParaRPr lang="en-US" baseline="-25000" dirty="0"/>
          </a:p>
        </p:txBody>
      </p:sp>
      <p:sp>
        <p:nvSpPr>
          <p:cNvPr id="67" name="TextBox 66"/>
          <p:cNvSpPr txBox="1"/>
          <p:nvPr/>
        </p:nvSpPr>
        <p:spPr>
          <a:xfrm>
            <a:off x="7569454" y="348047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10648866" y="3891995"/>
            <a:ext cx="51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out</a:t>
            </a:r>
            <a:endParaRPr lang="en-US" baseline="-25000" dirty="0"/>
          </a:p>
        </p:txBody>
      </p:sp>
      <p:sp>
        <p:nvSpPr>
          <p:cNvPr id="69" name="TextBox 68"/>
          <p:cNvSpPr txBox="1"/>
          <p:nvPr/>
        </p:nvSpPr>
        <p:spPr>
          <a:xfrm>
            <a:off x="10676457" y="348047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8186414" y="1832619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</a:t>
            </a:r>
            <a:r>
              <a:rPr lang="en-US" baseline="-25000" dirty="0" err="1"/>
              <a:t>p</a:t>
            </a:r>
            <a:endParaRPr lang="en-US" baseline="-25000" dirty="0"/>
          </a:p>
        </p:txBody>
      </p:sp>
      <p:sp>
        <p:nvSpPr>
          <p:cNvPr id="71" name="TextBox 70"/>
          <p:cNvSpPr txBox="1"/>
          <p:nvPr/>
        </p:nvSpPr>
        <p:spPr>
          <a:xfrm>
            <a:off x="8133290" y="480316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n</a:t>
            </a:r>
            <a:endParaRPr lang="en-US" baseline="-25000" dirty="0"/>
          </a:p>
        </p:txBody>
      </p:sp>
      <p:sp>
        <p:nvSpPr>
          <p:cNvPr id="72" name="TextBox 71"/>
          <p:cNvSpPr txBox="1"/>
          <p:nvPr/>
        </p:nvSpPr>
        <p:spPr>
          <a:xfrm>
            <a:off x="10169921" y="4233276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4279114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Swimming pool model of charge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Water corresponds to charge.</a:t>
            </a:r>
          </a:p>
          <a:p>
            <a:r>
              <a:rPr lang="en-US" dirty="0" smtClean="0"/>
              <a:t>Water flow corresponds to current.</a:t>
            </a:r>
          </a:p>
          <a:p>
            <a:r>
              <a:rPr lang="en-US" dirty="0" smtClean="0"/>
              <a:t>Height of water tower corresponds to voltage.</a:t>
            </a:r>
          </a:p>
          <a:p>
            <a:r>
              <a:rPr lang="en-US" dirty="0" smtClean="0"/>
              <a:t>How long does it take to fill the pool?</a:t>
            </a:r>
          </a:p>
          <a:p>
            <a:pPr lvl="1"/>
            <a:r>
              <a:rPr lang="en-US" dirty="0" smtClean="0"/>
              <a:t>Height of water tower.</a:t>
            </a:r>
          </a:p>
          <a:p>
            <a:pPr lvl="1"/>
            <a:r>
              <a:rPr lang="en-US" dirty="0" smtClean="0"/>
              <a:t>Diameter (resistance) of water spout.</a:t>
            </a:r>
          </a:p>
          <a:p>
            <a:pPr lvl="1"/>
            <a:r>
              <a:rPr lang="en-US" dirty="0" smtClean="0"/>
              <a:t>Size of pool.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65345" y="4910575"/>
            <a:ext cx="2623278" cy="10043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8365345" y="3906235"/>
            <a:ext cx="0" cy="200868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0988623" y="3906235"/>
            <a:ext cx="0" cy="200868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365345" y="5914917"/>
            <a:ext cx="262327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>
            <a:off x="6550561" y="2826944"/>
            <a:ext cx="2810380" cy="1214203"/>
          </a:xfrm>
          <a:prstGeom prst="arc">
            <a:avLst/>
          </a:prstGeom>
          <a:ln w="1016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9360941" y="3434045"/>
            <a:ext cx="0" cy="1476530"/>
          </a:xfrm>
          <a:prstGeom prst="line">
            <a:avLst/>
          </a:prstGeom>
          <a:ln w="762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708842" y="1963014"/>
            <a:ext cx="1246909" cy="9144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>
            <a:off x="6384306" y="1466732"/>
            <a:ext cx="1864426" cy="496282"/>
          </a:xfrm>
          <a:prstGeom prst="triangle">
            <a:avLst/>
          </a:prstGeom>
          <a:solidFill>
            <a:schemeClr val="accent4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9115631" y="2569194"/>
            <a:ext cx="688769" cy="6650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676984" y="2569194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144327" y="3626097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7595590" y="2938526"/>
            <a:ext cx="0" cy="1972049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539348" y="4409869"/>
            <a:ext cx="380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247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time analysis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𝑖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𝐷𝐷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Time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044521" y="4919133"/>
            <a:ext cx="4724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7044521" y="2328333"/>
            <a:ext cx="0" cy="2590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19800" y="2885496"/>
            <a:ext cx="51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err="1" smtClean="0"/>
              <a:t>V</a:t>
            </a:r>
            <a:r>
              <a:rPr lang="en-US" baseline="-25000" dirty="0" err="1" smtClean="0"/>
              <a:t>out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11406667" y="5039267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7066933" y="2516592"/>
            <a:ext cx="4383741" cy="1107141"/>
          </a:xfrm>
          <a:custGeom>
            <a:avLst/>
            <a:gdLst>
              <a:gd name="connsiteX0" fmla="*/ 0 w 4383741"/>
              <a:gd name="connsiteY0" fmla="*/ 0 h 2348753"/>
              <a:gd name="connsiteX1" fmla="*/ 331694 w 4383741"/>
              <a:gd name="connsiteY1" fmla="*/ 690282 h 2348753"/>
              <a:gd name="connsiteX2" fmla="*/ 986117 w 4383741"/>
              <a:gd name="connsiteY2" fmla="*/ 1479176 h 2348753"/>
              <a:gd name="connsiteX3" fmla="*/ 1909482 w 4383741"/>
              <a:gd name="connsiteY3" fmla="*/ 1981200 h 2348753"/>
              <a:gd name="connsiteX4" fmla="*/ 3603812 w 4383741"/>
              <a:gd name="connsiteY4" fmla="*/ 2277035 h 2348753"/>
              <a:gd name="connsiteX5" fmla="*/ 4383741 w 4383741"/>
              <a:gd name="connsiteY5" fmla="*/ 2348753 h 2348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83741" h="2348753">
                <a:moveTo>
                  <a:pt x="0" y="0"/>
                </a:moveTo>
                <a:cubicBezTo>
                  <a:pt x="83670" y="221876"/>
                  <a:pt x="167341" y="443753"/>
                  <a:pt x="331694" y="690282"/>
                </a:cubicBezTo>
                <a:cubicBezTo>
                  <a:pt x="496047" y="936811"/>
                  <a:pt x="723152" y="1264023"/>
                  <a:pt x="986117" y="1479176"/>
                </a:cubicBezTo>
                <a:cubicBezTo>
                  <a:pt x="1249082" y="1694329"/>
                  <a:pt x="1473200" y="1848224"/>
                  <a:pt x="1909482" y="1981200"/>
                </a:cubicBezTo>
                <a:cubicBezTo>
                  <a:pt x="2345765" y="2114177"/>
                  <a:pt x="3191436" y="2215776"/>
                  <a:pt x="3603812" y="2277035"/>
                </a:cubicBezTo>
                <a:cubicBezTo>
                  <a:pt x="4016189" y="2338294"/>
                  <a:pt x="4199965" y="2343523"/>
                  <a:pt x="4383741" y="2348753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066933" y="3699933"/>
            <a:ext cx="4724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72338" y="4162967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endParaRPr lang="en-US" baseline="-25000" dirty="0"/>
          </a:p>
        </p:txBody>
      </p:sp>
      <p:cxnSp>
        <p:nvCxnSpPr>
          <p:cNvPr id="13" name="Elbow Connector 12"/>
          <p:cNvCxnSpPr/>
          <p:nvPr/>
        </p:nvCxnSpPr>
        <p:spPr>
          <a:xfrm flipV="1">
            <a:off x="7066933" y="3776133"/>
            <a:ext cx="4383741" cy="1143000"/>
          </a:xfrm>
          <a:prstGeom prst="bentConnector3">
            <a:avLst>
              <a:gd name="adj1" fmla="val 307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554560" y="3330601"/>
            <a:ext cx="455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SS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6481204" y="2404533"/>
            <a:ext cx="563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DD</a:t>
            </a:r>
            <a:endParaRPr lang="en-US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6534947" y="4617036"/>
            <a:ext cx="455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SS</a:t>
            </a:r>
            <a:endParaRPr lang="en-US" baseline="-25000" dirty="0"/>
          </a:p>
        </p:txBody>
      </p:sp>
      <p:sp>
        <p:nvSpPr>
          <p:cNvPr id="17" name="TextBox 16"/>
          <p:cNvSpPr txBox="1"/>
          <p:nvPr/>
        </p:nvSpPr>
        <p:spPr>
          <a:xfrm flipH="1">
            <a:off x="6461591" y="3690968"/>
            <a:ext cx="563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DD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26383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 metrics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Delay: 0-50% (or 50%-0) time.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0.5=0.69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e>
                    </m:fun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Transition (rise/fall) time: 10%-90% (or 90%-10%) delay.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=2.2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4777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inverter delay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=0.89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𝑓𝐹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=1.8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𝑓𝐹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=14.5 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Ω</m:t>
                    </m:r>
                  </m:oMath>
                </a14:m>
                <a:endParaRPr lang="en-US" dirty="0" smtClean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=57.8 </m:t>
                    </m:r>
                    <m:r>
                      <a:rPr lang="en-US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Ω</m:t>
                    </m:r>
                  </m:oMath>
                </a14:m>
                <a:endParaRPr lang="en-US" dirty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4033746256"/>
                  </p:ext>
                </p:extLst>
              </p:nvPr>
            </p:nvGraphicFramePr>
            <p:xfrm>
              <a:off x="6172200" y="1825625"/>
              <a:ext cx="5181600" cy="425767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90800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2590800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delay (falling)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=0.69×14.5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Ω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×1.8 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𝑓𝐹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=18 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𝑝𝑠</m:t>
                                </m:r>
                              </m:oMath>
                            </m:oMathPara>
                          </a14:m>
                          <a:endParaRPr lang="en-US" sz="20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fall time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=2.2×14.5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Ω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×1.8 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𝑓𝐹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=57 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𝑝𝑠</m:t>
                                </m:r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delay (rising)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=0.69×57.8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Ω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×1.8 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𝑓𝐹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=71 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𝑝𝑠</m:t>
                                </m:r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rise time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=2.2×57.8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𝛺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×1.8 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𝑓𝐹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=229 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𝑝𝑠</m:t>
                                </m:r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4033746256"/>
                  </p:ext>
                </p:extLst>
              </p:nvPr>
            </p:nvGraphicFramePr>
            <p:xfrm>
              <a:off x="6172200" y="1825625"/>
              <a:ext cx="5181600" cy="425767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90800"/>
                    <a:gridCol w="25908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963295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delay (falling)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00471" t="-39241" r="-941" b="-313291"/>
                          </a:stretch>
                        </a:blipFill>
                      </a:tcPr>
                    </a:tc>
                  </a:tr>
                  <a:tr h="99695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fall time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00471" t="-134146" r="-941" b="-201829"/>
                          </a:stretch>
                        </a:blipFill>
                      </a:tcPr>
                    </a:tc>
                  </a:tr>
                  <a:tr h="963295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delay (rising)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00471" t="-243038" r="-941" b="-109494"/>
                          </a:stretch>
                        </a:blipFill>
                      </a:tcPr>
                    </a:tc>
                  </a:tr>
                  <a:tr h="963295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rise time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00471" t="-343038" r="-941" b="-949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079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inverter delay plot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RC approximation compares well with detailed transistor models.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704558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Transistor sizing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Circuit designer can choose transistor W/Ls.</a:t>
                </a:r>
              </a:p>
              <a:p>
                <a:pPr lvl="1"/>
                <a:r>
                  <a:rPr lang="en-US" dirty="0" smtClean="0"/>
                  <a:t>Every transistor can be of a different size.</a:t>
                </a:r>
              </a:p>
              <a:p>
                <a:pPr lvl="1"/>
                <a:r>
                  <a:rPr lang="en-US" dirty="0" err="1" smtClean="0"/>
                  <a:t>Transconductance</a:t>
                </a:r>
                <a:r>
                  <a:rPr lang="en-US" dirty="0" smtClean="0"/>
                  <a:t> k’ fixed by manufacturing.</a:t>
                </a:r>
              </a:p>
              <a:p>
                <a:r>
                  <a:rPr lang="en-US" dirty="0" smtClean="0"/>
                  <a:t>Effective resistance scales with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r>
                  <a:rPr lang="en-US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acc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+3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</m:acc>
                              </m:num>
                              <m:den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</m:acc>
                              </m:den>
                            </m:f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+3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den>
                            </m:f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</m:num>
                      <m:den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</m:acc>
                          </m:num>
                          <m:den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</m:acc>
                          </m:den>
                        </m:f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</m:acc>
                          </m:den>
                        </m:f>
                      </m:num>
                      <m:den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den>
                        </m:f>
                      </m:den>
                    </m:f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80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transistor sizing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=0.5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=80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=1.2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=5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𝑓𝐹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=1,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+3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=36.1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=2.2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den>
                            </m:f>
                          </m:e>
                        </m:d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77863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Transistor models</a:t>
            </a:r>
          </a:p>
          <a:p>
            <a:r>
              <a:rPr lang="en-US" dirty="0" smtClean="0"/>
              <a:t>RC models for delay</a:t>
            </a:r>
          </a:p>
          <a:p>
            <a:r>
              <a:rPr lang="en-US" dirty="0" smtClean="0"/>
              <a:t>Drive and loads</a:t>
            </a:r>
          </a:p>
          <a:p>
            <a:r>
              <a:rPr lang="en-US" dirty="0" smtClean="0"/>
              <a:t>Power and energy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5730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Transconductances</a:t>
            </a:r>
            <a:r>
              <a:rPr lang="en-US" dirty="0" smtClean="0"/>
              <a:t> and delay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p-type transistor has lower </a:t>
                </a:r>
                <a:r>
                  <a:rPr lang="en-US" dirty="0" err="1" smtClean="0"/>
                  <a:t>transconductance</a:t>
                </a:r>
                <a:r>
                  <a:rPr lang="en-US" dirty="0" smtClean="0"/>
                  <a:t> than n-type.</a:t>
                </a:r>
              </a:p>
              <a:p>
                <a:r>
                  <a:rPr lang="en-US" dirty="0" smtClean="0"/>
                  <a:t>To give equal rise/fall times, p-type transistor must be larger.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type m:val="li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f>
                              <m:fPr>
                                <m:type m:val="li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6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Drives and loads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Increasing transistor sizes increases drive of the gate.</a:t>
            </a:r>
          </a:p>
          <a:p>
            <a:r>
              <a:rPr lang="en-US" dirty="0" smtClean="0"/>
              <a:t>Also increases load presented to the previous gate, slowing down that gate.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064" y="2506132"/>
            <a:ext cx="3168403" cy="292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251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Driving large loads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How to efficiently drive a large capacitive load?</a:t>
                </a:r>
              </a:p>
              <a:p>
                <a:pPr lvl="1"/>
                <a:r>
                  <a:rPr lang="en-US" dirty="0" smtClean="0"/>
                  <a:t>Off-chip connections, clock network, etc.</a:t>
                </a:r>
              </a:p>
              <a:p>
                <a:r>
                  <a:rPr lang="en-US" dirty="0" smtClean="0"/>
                  <a:t>Use a series of scaled inverters: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𝑏𝑖𝑔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𝑑𝑛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𝑏𝑖𝑔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𝑏𝑖𝑔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</m:fun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882" t="-28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9142006" y="2917798"/>
            <a:ext cx="1940970" cy="1448656"/>
            <a:chOff x="1447799" y="2071081"/>
            <a:chExt cx="1694685" cy="1264840"/>
          </a:xfrm>
        </p:grpSpPr>
        <p:sp>
          <p:nvSpPr>
            <p:cNvPr id="7" name="Isosceles Triangle 6"/>
            <p:cNvSpPr/>
            <p:nvPr/>
          </p:nvSpPr>
          <p:spPr>
            <a:xfrm rot="5400000">
              <a:off x="1546821" y="1972059"/>
              <a:ext cx="1264840" cy="1462883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910683" y="2587599"/>
              <a:ext cx="231801" cy="23180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" name="Straight Connector 8"/>
          <p:cNvCxnSpPr>
            <a:stCxn id="15" idx="6"/>
            <a:endCxn id="11" idx="3"/>
          </p:cNvCxnSpPr>
          <p:nvPr/>
        </p:nvCxnSpPr>
        <p:spPr>
          <a:xfrm>
            <a:off x="7067960" y="3633406"/>
            <a:ext cx="335423" cy="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7403382" y="3113300"/>
            <a:ext cx="1393725" cy="1040216"/>
            <a:chOff x="1447799" y="2071081"/>
            <a:chExt cx="1694685" cy="1264840"/>
          </a:xfrm>
        </p:grpSpPr>
        <p:sp>
          <p:nvSpPr>
            <p:cNvPr id="11" name="Isosceles Triangle 10"/>
            <p:cNvSpPr/>
            <p:nvPr/>
          </p:nvSpPr>
          <p:spPr>
            <a:xfrm rot="5400000">
              <a:off x="1546821" y="1972059"/>
              <a:ext cx="1264840" cy="1462883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910683" y="2587599"/>
              <a:ext cx="231801" cy="23180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151830" y="3291526"/>
            <a:ext cx="916130" cy="683760"/>
            <a:chOff x="1447799" y="2071081"/>
            <a:chExt cx="1694685" cy="1264840"/>
          </a:xfrm>
        </p:grpSpPr>
        <p:sp>
          <p:nvSpPr>
            <p:cNvPr id="14" name="Isosceles Triangle 13"/>
            <p:cNvSpPr/>
            <p:nvPr/>
          </p:nvSpPr>
          <p:spPr>
            <a:xfrm rot="5400000">
              <a:off x="1546821" y="1972059"/>
              <a:ext cx="1264840" cy="1462883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910683" y="2587599"/>
              <a:ext cx="231801" cy="23180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" name="Straight Connector 15"/>
          <p:cNvCxnSpPr/>
          <p:nvPr/>
        </p:nvCxnSpPr>
        <p:spPr>
          <a:xfrm flipV="1">
            <a:off x="8795277" y="3653339"/>
            <a:ext cx="339590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8" idx="2"/>
          </p:cNvCxnSpPr>
          <p:nvPr/>
        </p:nvCxnSpPr>
        <p:spPr>
          <a:xfrm flipH="1">
            <a:off x="6231466" y="2665476"/>
            <a:ext cx="267816" cy="5633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05960" y="2296144"/>
            <a:ext cx="38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/>
              <a:t>1</a:t>
            </a:r>
          </a:p>
        </p:txBody>
      </p:sp>
      <p:cxnSp>
        <p:nvCxnSpPr>
          <p:cNvPr id="19" name="Straight Connector 18"/>
          <p:cNvCxnSpPr>
            <a:stCxn id="8" idx="6"/>
          </p:cNvCxnSpPr>
          <p:nvPr/>
        </p:nvCxnSpPr>
        <p:spPr>
          <a:xfrm flipV="1">
            <a:off x="11082976" y="3633408"/>
            <a:ext cx="570982" cy="8716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1654367" y="3600712"/>
            <a:ext cx="0" cy="507958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1653958" y="3642124"/>
            <a:ext cx="409" cy="466546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1370734" y="4108670"/>
            <a:ext cx="522133" cy="0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1387667" y="4219157"/>
            <a:ext cx="505200" cy="0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1653958" y="4219157"/>
            <a:ext cx="0" cy="363715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25" name="Isosceles Triangle 24"/>
          <p:cNvSpPr/>
          <p:nvPr/>
        </p:nvSpPr>
        <p:spPr>
          <a:xfrm rot="10800000">
            <a:off x="11450907" y="4582872"/>
            <a:ext cx="441960" cy="3810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0758872" y="3997122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</a:t>
            </a:r>
            <a:r>
              <a:rPr lang="en-US" baseline="-25000" dirty="0" err="1" smtClean="0"/>
              <a:t>big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4751132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and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Power and energy consumption are key metrics for many systems.</a:t>
            </a:r>
          </a:p>
          <a:p>
            <a:r>
              <a:rPr lang="en-US" dirty="0" smtClean="0"/>
              <a:t>Low power consumption was critical to early success of CMOS.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762" y="2232761"/>
            <a:ext cx="4850476" cy="353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08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complementary logic?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Not all logic families are complementary.</a:t>
            </a:r>
          </a:p>
          <a:p>
            <a:r>
              <a:rPr lang="en-US" dirty="0" err="1" smtClean="0"/>
              <a:t>nMOS</a:t>
            </a:r>
            <a:r>
              <a:rPr lang="en-US" dirty="0" smtClean="0"/>
              <a:t> uses a pullup transistor that is always on.</a:t>
            </a:r>
          </a:p>
          <a:p>
            <a:r>
              <a:rPr lang="en-US" dirty="0" smtClean="0"/>
              <a:t>Short circuit current flows continuously when pulldown is on.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 rot="-5400000">
            <a:off x="6437954" y="2433075"/>
            <a:ext cx="1131283" cy="673437"/>
            <a:chOff x="2730240" y="5037688"/>
            <a:chExt cx="1131283" cy="673437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2730240" y="5701828"/>
              <a:ext cx="332510" cy="929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3062750" y="5354664"/>
              <a:ext cx="0" cy="35646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062750" y="5354664"/>
              <a:ext cx="46626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3520516" y="5345367"/>
              <a:ext cx="0" cy="35646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529013" y="5701828"/>
              <a:ext cx="332510" cy="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054253" y="5282339"/>
              <a:ext cx="46626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3295881" y="5037688"/>
              <a:ext cx="0" cy="23956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Isosceles Triangle 13"/>
          <p:cNvSpPr/>
          <p:nvPr/>
        </p:nvSpPr>
        <p:spPr>
          <a:xfrm flipV="1">
            <a:off x="7120027" y="4450859"/>
            <a:ext cx="440574" cy="39069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378097" y="1994912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 rot="-5400000">
            <a:off x="6447252" y="3548499"/>
            <a:ext cx="1131283" cy="673437"/>
            <a:chOff x="2730240" y="5037688"/>
            <a:chExt cx="1131283" cy="673437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2730240" y="5701828"/>
              <a:ext cx="332510" cy="929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3062750" y="5354664"/>
              <a:ext cx="0" cy="35646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062750" y="5354664"/>
              <a:ext cx="46626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3520516" y="5345367"/>
              <a:ext cx="0" cy="35646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529013" y="5701828"/>
              <a:ext cx="332510" cy="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054253" y="5282339"/>
              <a:ext cx="46626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3295881" y="5037688"/>
              <a:ext cx="0" cy="23956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6983853" y="2545159"/>
            <a:ext cx="106980" cy="4577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6666877" y="2370406"/>
            <a:ext cx="6641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6666879" y="2370406"/>
            <a:ext cx="4464" cy="3993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340314" y="3319576"/>
            <a:ext cx="43631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49314" y="370055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776633" y="345156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</a:t>
            </a:r>
            <a:endParaRPr lang="en-US" dirty="0"/>
          </a:p>
        </p:txBody>
      </p:sp>
      <p:sp>
        <p:nvSpPr>
          <p:cNvPr id="30" name="Isosceles Triangle 29"/>
          <p:cNvSpPr/>
          <p:nvPr/>
        </p:nvSpPr>
        <p:spPr>
          <a:xfrm flipV="1">
            <a:off x="10528483" y="4450859"/>
            <a:ext cx="440574" cy="39069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0786553" y="1994912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 rot="-5400000">
            <a:off x="9855708" y="3548499"/>
            <a:ext cx="1131283" cy="673437"/>
            <a:chOff x="2730240" y="5037688"/>
            <a:chExt cx="1131283" cy="673437"/>
          </a:xfrm>
        </p:grpSpPr>
        <p:cxnSp>
          <p:nvCxnSpPr>
            <p:cNvPr id="33" name="Straight Connector 32"/>
            <p:cNvCxnSpPr/>
            <p:nvPr/>
          </p:nvCxnSpPr>
          <p:spPr>
            <a:xfrm flipV="1">
              <a:off x="2730240" y="5701828"/>
              <a:ext cx="332510" cy="929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3062750" y="5354664"/>
              <a:ext cx="0" cy="35646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062750" y="5354664"/>
              <a:ext cx="46626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3520516" y="5345367"/>
              <a:ext cx="0" cy="35646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529013" y="5701828"/>
              <a:ext cx="332510" cy="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054253" y="5282339"/>
              <a:ext cx="46626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3295881" y="5037688"/>
              <a:ext cx="0" cy="23956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0" name="Straight Connector 39"/>
          <p:cNvCxnSpPr/>
          <p:nvPr/>
        </p:nvCxnSpPr>
        <p:spPr>
          <a:xfrm>
            <a:off x="10748770" y="3319576"/>
            <a:ext cx="43631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9557770" y="370055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1185089" y="345156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</a:t>
            </a:r>
            <a:endParaRPr lang="en-US" dirty="0"/>
          </a:p>
        </p:txBody>
      </p:sp>
      <p:grpSp>
        <p:nvGrpSpPr>
          <p:cNvPr id="43" name="Group 42"/>
          <p:cNvGrpSpPr/>
          <p:nvPr/>
        </p:nvGrpSpPr>
        <p:grpSpPr>
          <a:xfrm>
            <a:off x="10584363" y="2384143"/>
            <a:ext cx="273750" cy="955332"/>
            <a:chOff x="3699164" y="1354976"/>
            <a:chExt cx="407323" cy="1421474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3931920" y="1354976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940233" y="2510444"/>
              <a:ext cx="0" cy="26600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931920" y="1620982"/>
              <a:ext cx="174567" cy="1163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3699164" y="1749829"/>
              <a:ext cx="407323" cy="2036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3699164" y="1953491"/>
              <a:ext cx="390698" cy="2078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3699164" y="2161309"/>
              <a:ext cx="390698" cy="19119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699164" y="2352502"/>
              <a:ext cx="232756" cy="157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1" name="Right Arrow 50"/>
          <p:cNvSpPr/>
          <p:nvPr/>
        </p:nvSpPr>
        <p:spPr>
          <a:xfrm>
            <a:off x="8669269" y="3382433"/>
            <a:ext cx="660400" cy="4384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17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Switching energy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Energy to charge capacitor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subSup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sup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𝑑𝑞</m:t>
                        </m:r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subSup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sup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𝑑𝑞</m:t>
                        </m:r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Switching energy includes charge, discharge energy: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𝐷𝐷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3265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circuit current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Both transistors may be on during part of the transition.</a:t>
                </a:r>
              </a:p>
              <a:p>
                <a:r>
                  <a:rPr lang="en-US" dirty="0" smtClean="0"/>
                  <a:t>Short circuit current does not help to charge the load capacitance.</a:t>
                </a:r>
              </a:p>
              <a:p>
                <a:r>
                  <a:rPr lang="en-US" dirty="0" smtClean="0"/>
                  <a:t>No short circuit current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𝑡𝑝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3100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Power is energy per unit time.</a:t>
                </a:r>
              </a:p>
              <a:p>
                <a:r>
                  <a:rPr lang="en-US" dirty="0" smtClean="0"/>
                  <a:t>Given operating frequency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𝐷𝐷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8672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 vs. power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CMOS logic can operate over a wide range of power supply voltages.</a:t>
                </a:r>
              </a:p>
              <a:p>
                <a:r>
                  <a:rPr lang="en-US" dirty="0" smtClean="0"/>
                  <a:t>Consider effective resistance at end of saturation range: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𝑠𝑎𝑡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𝑠𝑎𝑡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𝐷𝐷</m:t>
                            </m:r>
                          </m:sub>
                        </m:sSub>
                      </m:num>
                      <m:den>
                        <m:f>
                          <m:fPr>
                            <m:type m:val="skw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𝐷𝐷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𝐷𝐷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Effective resistance and delay scale linearly with power supply voltage.</a:t>
                </a:r>
              </a:p>
              <a:p>
                <a:r>
                  <a:rPr lang="en-US" dirty="0" smtClean="0"/>
                  <a:t>Speed-power product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𝐷𝐷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239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power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Modern devices are not ideal, use current even when below threshold voltage.</a:t>
                </a:r>
              </a:p>
              <a:p>
                <a:r>
                  <a:rPr lang="en-US" dirty="0" smtClean="0"/>
                  <a:t>Leakage current contributes to power consumption.</a:t>
                </a:r>
              </a:p>
              <a:p>
                <a:r>
                  <a:rPr lang="en-US" dirty="0" smtClean="0"/>
                  <a:t>Total power is dynamic plus static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Leakage current stops only when transistor is off.</a:t>
                </a:r>
              </a:p>
              <a:p>
                <a:pPr lvl="1"/>
                <a:r>
                  <a:rPr lang="en-US" dirty="0" smtClean="0"/>
                  <a:t>Use sleep transistor to control power supply to gate.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3081" r="-3176" b="-4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873" y="2273299"/>
            <a:ext cx="2182741" cy="298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169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Transistor model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Even long-channel MOSFET model is too complex for hand analysis of gates.</a:t>
            </a:r>
          </a:p>
          <a:p>
            <a:r>
              <a:rPr lang="en-US" dirty="0" smtClean="0"/>
              <a:t>Simple model:</a:t>
            </a:r>
          </a:p>
          <a:p>
            <a:pPr lvl="1"/>
            <a:r>
              <a:rPr lang="en-US" dirty="0" smtClean="0"/>
              <a:t>Resistor controlled by a switch.</a:t>
            </a:r>
          </a:p>
          <a:p>
            <a:pPr lvl="1"/>
            <a:r>
              <a:rPr lang="en-US" dirty="0" smtClean="0"/>
              <a:t>Characterized by effective resistance.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8" name="Content Placeholder 7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067" y="2330825"/>
            <a:ext cx="3690641" cy="151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4841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voltage and frequency scaling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Dynamic voltage and frequency scaling (DVFS) takes advantage of relationship between power supply voltage and delay:</a:t>
            </a:r>
          </a:p>
          <a:p>
            <a:pPr lvl="1"/>
            <a:r>
              <a:rPr lang="en-US" dirty="0" smtClean="0"/>
              <a:t>Delay scales linearly with power supply voltage.</a:t>
            </a:r>
          </a:p>
          <a:p>
            <a:pPr lvl="1"/>
            <a:r>
              <a:rPr lang="en-US" dirty="0" smtClean="0"/>
              <a:t>Power consumption scales </a:t>
            </a:r>
            <a:r>
              <a:rPr lang="en-US" dirty="0" err="1" smtClean="0"/>
              <a:t>quadratically</a:t>
            </a:r>
            <a:r>
              <a:rPr lang="en-US" dirty="0" smtClean="0"/>
              <a:t> with power supply voltage.</a:t>
            </a:r>
          </a:p>
          <a:p>
            <a:r>
              <a:rPr lang="en-US" dirty="0" smtClean="0"/>
              <a:t>DVFS allows logic to be set to minimum voltage level that provides required performance.</a:t>
            </a:r>
          </a:p>
          <a:p>
            <a:pPr lvl="1"/>
            <a:r>
              <a:rPr lang="en-US" dirty="0" smtClean="0"/>
              <a:t>Save power when maximum performance is not needed.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5632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Race-to-dark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advanced processes, leakage power is larger than dynamic power.</a:t>
            </a:r>
          </a:p>
          <a:p>
            <a:r>
              <a:rPr lang="en-US" dirty="0" smtClean="0"/>
              <a:t>Gates must be turned off to eliminate leakage.</a:t>
            </a:r>
          </a:p>
          <a:p>
            <a:r>
              <a:rPr lang="en-US" dirty="0" smtClean="0"/>
              <a:t>Race-to-dark:</a:t>
            </a:r>
          </a:p>
          <a:p>
            <a:pPr lvl="1"/>
            <a:r>
              <a:rPr lang="en-US" dirty="0" smtClean="0"/>
              <a:t>Run as fast as possible to finish task.</a:t>
            </a:r>
          </a:p>
          <a:p>
            <a:pPr lvl="1"/>
            <a:r>
              <a:rPr lang="en-US" dirty="0" smtClean="0"/>
              <a:t>Turn off logic when done.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65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resistance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Average of two resistances:</a:t>
                </a:r>
              </a:p>
              <a:p>
                <a:pPr lvl="1"/>
                <a:r>
                  <a:rPr lang="en-US" dirty="0"/>
                  <a:t>Linear region resistance.</a:t>
                </a:r>
              </a:p>
              <a:p>
                <a:pPr lvl="1"/>
                <a:r>
                  <a:rPr lang="en-US" dirty="0" smtClean="0"/>
                  <a:t>Saturation region resistance.</a:t>
                </a:r>
              </a:p>
              <a:p>
                <a:r>
                  <a:rPr lang="en-US" dirty="0" smtClean="0"/>
                  <a:t>Linear region: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𝑙𝑖𝑛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𝑑𝑠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𝑙𝑖𝑛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𝛽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𝑔𝑠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𝑑𝑠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𝑑𝑠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𝛽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𝛽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 smtClean="0"/>
              </a:p>
              <a:p>
                <a:r>
                  <a:rPr lang="en-US" dirty="0" smtClean="0"/>
                  <a:t>Saturation region: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𝑠𝑎𝑡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𝐷𝐷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𝑑𝑠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𝑠𝑎𝑡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𝛽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𝑔𝑠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𝛽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𝐷𝐷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647" t="-2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845300" y="5406651"/>
            <a:ext cx="441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6845300" y="1501233"/>
            <a:ext cx="0" cy="39054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228171" y="5555983"/>
            <a:ext cx="447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ds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6388100" y="1729851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  <p:sp>
        <p:nvSpPr>
          <p:cNvPr id="10" name="Freeform 9"/>
          <p:cNvSpPr/>
          <p:nvPr/>
        </p:nvSpPr>
        <p:spPr>
          <a:xfrm>
            <a:off x="6934947" y="1729851"/>
            <a:ext cx="4016188" cy="3620834"/>
          </a:xfrm>
          <a:custGeom>
            <a:avLst/>
            <a:gdLst>
              <a:gd name="connsiteX0" fmla="*/ 0 w 4016188"/>
              <a:gd name="connsiteY0" fmla="*/ 3620834 h 3620834"/>
              <a:gd name="connsiteX1" fmla="*/ 1515035 w 4016188"/>
              <a:gd name="connsiteY1" fmla="*/ 545940 h 3620834"/>
              <a:gd name="connsiteX2" fmla="*/ 4016188 w 4016188"/>
              <a:gd name="connsiteY2" fmla="*/ 17022 h 362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16188" h="3620834">
                <a:moveTo>
                  <a:pt x="0" y="3620834"/>
                </a:moveTo>
                <a:cubicBezTo>
                  <a:pt x="422835" y="2383704"/>
                  <a:pt x="845670" y="1146575"/>
                  <a:pt x="1515035" y="545940"/>
                </a:cubicBezTo>
                <a:cubicBezTo>
                  <a:pt x="2184400" y="-54695"/>
                  <a:pt x="3100294" y="-18837"/>
                  <a:pt x="4016188" y="1702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368922" y="1316567"/>
            <a:ext cx="979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gs</a:t>
            </a:r>
            <a:r>
              <a:rPr lang="en-US" dirty="0" smtClean="0"/>
              <a:t> = V</a:t>
            </a:r>
            <a:r>
              <a:rPr lang="en-US" baseline="-25000" dirty="0" smtClean="0"/>
              <a:t>DD</a:t>
            </a:r>
            <a:endParaRPr lang="en-US" baseline="-25000" dirty="0"/>
          </a:p>
        </p:txBody>
      </p:sp>
      <p:sp>
        <p:nvSpPr>
          <p:cNvPr id="12" name="Oval 11"/>
          <p:cNvSpPr/>
          <p:nvPr/>
        </p:nvSpPr>
        <p:spPr>
          <a:xfrm>
            <a:off x="7454900" y="351425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6890124" y="1711014"/>
            <a:ext cx="1837764" cy="3675008"/>
          </a:xfrm>
          <a:custGeom>
            <a:avLst/>
            <a:gdLst>
              <a:gd name="connsiteX0" fmla="*/ 0 w 1837764"/>
              <a:gd name="connsiteY0" fmla="*/ 3666565 h 3675008"/>
              <a:gd name="connsiteX1" fmla="*/ 779929 w 1837764"/>
              <a:gd name="connsiteY1" fmla="*/ 3433482 h 3675008"/>
              <a:gd name="connsiteX2" fmla="*/ 1425388 w 1837764"/>
              <a:gd name="connsiteY2" fmla="*/ 2061882 h 3675008"/>
              <a:gd name="connsiteX3" fmla="*/ 1837764 w 1837764"/>
              <a:gd name="connsiteY3" fmla="*/ 0 h 367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7764" h="3675008">
                <a:moveTo>
                  <a:pt x="0" y="3666565"/>
                </a:moveTo>
                <a:cubicBezTo>
                  <a:pt x="271182" y="3683747"/>
                  <a:pt x="542364" y="3700929"/>
                  <a:pt x="779929" y="3433482"/>
                </a:cubicBezTo>
                <a:cubicBezTo>
                  <a:pt x="1017494" y="3166035"/>
                  <a:pt x="1249082" y="2634129"/>
                  <a:pt x="1425388" y="2061882"/>
                </a:cubicBezTo>
                <a:cubicBezTo>
                  <a:pt x="1601694" y="1489635"/>
                  <a:pt x="1719729" y="744817"/>
                  <a:pt x="1837764" y="0"/>
                </a:cubicBezTo>
              </a:path>
            </a:pathLst>
          </a:cu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845300" y="5406651"/>
            <a:ext cx="0" cy="1771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0502900" y="5406651"/>
            <a:ext cx="0" cy="1771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694457" y="5627701"/>
            <a:ext cx="455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SS</a:t>
            </a:r>
            <a:endParaRPr lang="en-US" baseline="-25000" dirty="0"/>
          </a:p>
        </p:txBody>
      </p:sp>
      <p:sp>
        <p:nvSpPr>
          <p:cNvPr id="17" name="TextBox 16"/>
          <p:cNvSpPr txBox="1"/>
          <p:nvPr/>
        </p:nvSpPr>
        <p:spPr>
          <a:xfrm flipH="1">
            <a:off x="10387817" y="5627701"/>
            <a:ext cx="563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DD</a:t>
            </a:r>
            <a:endParaRPr lang="en-US" baseline="-25000" dirty="0"/>
          </a:p>
        </p:txBody>
      </p:sp>
      <p:sp>
        <p:nvSpPr>
          <p:cNvPr id="18" name="Oval 17"/>
          <p:cNvSpPr/>
          <p:nvPr/>
        </p:nvSpPr>
        <p:spPr>
          <a:xfrm>
            <a:off x="9740900" y="1680968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 flipH="1">
            <a:off x="7173241" y="2992967"/>
            <a:ext cx="563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lin</a:t>
            </a:r>
            <a:endParaRPr lang="en-US" baseline="-25000" dirty="0"/>
          </a:p>
        </p:txBody>
      </p:sp>
      <p:sp>
        <p:nvSpPr>
          <p:cNvPr id="20" name="TextBox 19"/>
          <p:cNvSpPr txBox="1"/>
          <p:nvPr/>
        </p:nvSpPr>
        <p:spPr>
          <a:xfrm flipH="1">
            <a:off x="9240336" y="1318346"/>
            <a:ext cx="563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sat</a:t>
            </a:r>
            <a:endParaRPr lang="en-US" baseline="-25000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6845300" y="1680968"/>
            <a:ext cx="1447800" cy="3725684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840818" y="1316568"/>
            <a:ext cx="3284834" cy="4090084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flipH="1">
            <a:off x="7302500" y="1914517"/>
            <a:ext cx="760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1/</a:t>
            </a:r>
            <a:r>
              <a:rPr lang="en-US" dirty="0" err="1" smtClean="0"/>
              <a:t>R</a:t>
            </a:r>
            <a:r>
              <a:rPr lang="en-US" baseline="-25000" dirty="0" err="1" smtClean="0"/>
              <a:t>lin</a:t>
            </a:r>
            <a:endParaRPr lang="en-US" baseline="-25000" dirty="0"/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912100" y="2002367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912100" y="2002367"/>
            <a:ext cx="0" cy="609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flipH="1">
            <a:off x="9070480" y="2518019"/>
            <a:ext cx="815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1/</a:t>
            </a:r>
            <a:r>
              <a:rPr lang="en-US" dirty="0" err="1" smtClean="0"/>
              <a:t>R</a:t>
            </a:r>
            <a:r>
              <a:rPr lang="en-US" baseline="-25000" dirty="0" err="1" smtClean="0"/>
              <a:t>sat</a:t>
            </a:r>
            <a:endParaRPr lang="en-US" baseline="-25000" dirty="0"/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8886230" y="2872833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9114830" y="2568033"/>
            <a:ext cx="0" cy="304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249561" y="4049812"/>
            <a:ext cx="2701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linear-saturation boundary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55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resistance, cont’d.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Resistances in each region: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𝑙𝑖𝑛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𝑙𝑖𝑛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𝑙𝑖𝑛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𝑠𝑎𝑡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𝑠𝑎𝑡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𝑠𝑎𝑡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𝐷𝐷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Effective resistance: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𝑙𝑖𝑛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𝑠𝑎𝑡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+3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 for generic transistor,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for n-type,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 for p-type.</a:t>
                </a:r>
              </a:p>
              <a:p>
                <a:r>
                  <a:rPr lang="en-US" dirty="0" smtClean="0"/>
                  <a:t>Effective resistance scales with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762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transistor effective resistance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90977252"/>
                  </p:ext>
                </p:extLst>
              </p:nvPr>
            </p:nvGraphicFramePr>
            <p:xfrm>
              <a:off x="838200" y="1825625"/>
              <a:ext cx="5181600" cy="137693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39800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2218267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2023533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n-type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=200</m:t>
                                </m:r>
                                <m:f>
                                  <m:fPr>
                                    <m:type m:val="skw"/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𝜇</m:t>
                                    </m:r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𝐴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𝑉</m:t>
                                        </m:r>
                                      </m:e>
                                      <m:sup>
                                        <m:r>
                                          <a:rPr lang="en-US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sz="20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=0.5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en-US" sz="20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p-type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sub>
                                  <m:sup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=50</m:t>
                                </m:r>
                                <m:f>
                                  <m:fPr>
                                    <m:type m:val="skw"/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𝜇</m:t>
                                    </m:r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𝐴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𝑉</m:t>
                                        </m:r>
                                      </m:e>
                                      <m:sup>
                                        <m:r>
                                          <a:rPr lang="en-US" sz="20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sz="20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=−0.5</m:t>
                                </m:r>
                                <m:r>
                                  <a:rPr lang="en-US" sz="20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90977252"/>
                  </p:ext>
                </p:extLst>
              </p:nvPr>
            </p:nvGraphicFramePr>
            <p:xfrm>
              <a:off x="838200" y="1825625"/>
              <a:ext cx="5181600" cy="137693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39800"/>
                    <a:gridCol w="2218267"/>
                    <a:gridCol w="2023533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503047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n-type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42466" t="-74699" r="-92055" b="-102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56627" t="-74699" r="-1205" b="-102410"/>
                          </a:stretch>
                        </a:blipFill>
                      </a:tcPr>
                    </a:tc>
                  </a:tr>
                  <a:tr h="503047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p-type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42466" t="-174699" r="-92055" b="-2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56627" t="-174699" r="-1205" b="-241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4265763151"/>
                  </p:ext>
                </p:extLst>
              </p:nvPr>
            </p:nvGraphicFramePr>
            <p:xfrm>
              <a:off x="6172200" y="1825625"/>
              <a:ext cx="5181600" cy="11837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181600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=14.5 </m:t>
                                </m:r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=57.8 </m:t>
                                </m:r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Ω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4265763151"/>
                  </p:ext>
                </p:extLst>
              </p:nvPr>
            </p:nvGraphicFramePr>
            <p:xfrm>
              <a:off x="6172200" y="1825625"/>
              <a:ext cx="5181600" cy="11837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1816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9135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18" t="-95385" r="-470" b="-109231"/>
                          </a:stretch>
                        </a:blipFill>
                      </a:tcPr>
                    </a:tc>
                  </a:tr>
                  <a:tr h="4215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3"/>
                          <a:stretch>
                            <a:fillRect l="-118" t="-184058" r="-470" b="-289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146300" y="3500966"/>
                <a:ext cx="23626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𝐷𝐷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=1.2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  <m:f>
                        <m:fPr>
                          <m:type m:val="li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6300" y="3500966"/>
                <a:ext cx="2362634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116393" r="-2320" b="-175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2598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sensitivity of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t</a:t>
            </a:r>
            <a:endParaRPr lang="en-US" baseline="-25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05656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Waveforms and delay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Measure delay relative to waveform.</a:t>
            </a:r>
          </a:p>
          <a:p>
            <a:pPr lvl="1"/>
            <a:r>
              <a:rPr lang="en-US" dirty="0" smtClean="0"/>
              <a:t>Use different voltage levels than for static logic levels.</a:t>
            </a:r>
          </a:p>
          <a:p>
            <a:r>
              <a:rPr lang="en-US" dirty="0" smtClean="0"/>
              <a:t>Terms:</a:t>
            </a:r>
          </a:p>
          <a:p>
            <a:pPr lvl="1"/>
            <a:r>
              <a:rPr lang="en-US" dirty="0" smtClean="0"/>
              <a:t>Rise time 0-&gt;1 transition.</a:t>
            </a:r>
          </a:p>
          <a:p>
            <a:pPr lvl="1"/>
            <a:r>
              <a:rPr lang="en-US" dirty="0" smtClean="0"/>
              <a:t>Fall time 1-&gt;0 transition.</a:t>
            </a:r>
          </a:p>
          <a:p>
            <a:r>
              <a:rPr lang="en-US" dirty="0" smtClean="0"/>
              <a:t>Rise and fall times are not always equal.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995623" y="4751570"/>
            <a:ext cx="48619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6995623" y="2301501"/>
            <a:ext cx="0" cy="24500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1137711" y="4758411"/>
            <a:ext cx="634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240530" y="2720146"/>
            <a:ext cx="407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6656511" y="2904812"/>
            <a:ext cx="5006468" cy="2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287060" y="4250435"/>
            <a:ext cx="407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6703041" y="4421423"/>
            <a:ext cx="4900526" cy="13679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540046" y="2452841"/>
            <a:ext cx="0" cy="2563109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8832324" y="2571475"/>
            <a:ext cx="0" cy="2563109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9307827" y="2571475"/>
            <a:ext cx="0" cy="2563109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0479773" y="2514486"/>
            <a:ext cx="0" cy="2563109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540046" y="4953042"/>
            <a:ext cx="1292278" cy="501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9307827" y="4958053"/>
            <a:ext cx="117194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618240" y="5049726"/>
            <a:ext cx="1196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0-&gt;1 delay</a:t>
            </a:r>
          </a:p>
          <a:p>
            <a:r>
              <a:rPr lang="en-US" dirty="0" smtClean="0"/>
              <a:t>(rise time)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9321570" y="5049726"/>
            <a:ext cx="1196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1-&gt;0 delay</a:t>
            </a:r>
          </a:p>
          <a:p>
            <a:r>
              <a:rPr lang="en-US" dirty="0" smtClean="0"/>
              <a:t>(fall time)</a:t>
            </a:r>
            <a:endParaRPr lang="en-US" dirty="0"/>
          </a:p>
        </p:txBody>
      </p:sp>
      <p:sp>
        <p:nvSpPr>
          <p:cNvPr id="38" name="Freeform 37"/>
          <p:cNvSpPr/>
          <p:nvPr/>
        </p:nvSpPr>
        <p:spPr>
          <a:xfrm>
            <a:off x="9164262" y="2708097"/>
            <a:ext cx="2498717" cy="2022862"/>
          </a:xfrm>
          <a:custGeom>
            <a:avLst/>
            <a:gdLst>
              <a:gd name="connsiteX0" fmla="*/ 0 w 2517169"/>
              <a:gd name="connsiteY0" fmla="*/ 0 h 2219218"/>
              <a:gd name="connsiteX1" fmla="*/ 205483 w 2517169"/>
              <a:gd name="connsiteY1" fmla="*/ 678094 h 2219218"/>
              <a:gd name="connsiteX2" fmla="*/ 750014 w 2517169"/>
              <a:gd name="connsiteY2" fmla="*/ 1633591 h 2219218"/>
              <a:gd name="connsiteX3" fmla="*/ 1695236 w 2517169"/>
              <a:gd name="connsiteY3" fmla="*/ 2106202 h 2219218"/>
              <a:gd name="connsiteX4" fmla="*/ 2517169 w 2517169"/>
              <a:gd name="connsiteY4" fmla="*/ 2219218 h 2219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7169" h="2219218">
                <a:moveTo>
                  <a:pt x="0" y="0"/>
                </a:moveTo>
                <a:cubicBezTo>
                  <a:pt x="40240" y="202914"/>
                  <a:pt x="80481" y="405829"/>
                  <a:pt x="205483" y="678094"/>
                </a:cubicBezTo>
                <a:cubicBezTo>
                  <a:pt x="330485" y="950359"/>
                  <a:pt x="501722" y="1395573"/>
                  <a:pt x="750014" y="1633591"/>
                </a:cubicBezTo>
                <a:cubicBezTo>
                  <a:pt x="998306" y="1871609"/>
                  <a:pt x="1400710" y="2008598"/>
                  <a:pt x="1695236" y="2106202"/>
                </a:cubicBezTo>
                <a:cubicBezTo>
                  <a:pt x="1989762" y="2203806"/>
                  <a:pt x="2253465" y="2211512"/>
                  <a:pt x="2517169" y="2219218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006690" y="2708097"/>
            <a:ext cx="2157573" cy="2013734"/>
          </a:xfrm>
          <a:custGeom>
            <a:avLst/>
            <a:gdLst>
              <a:gd name="connsiteX0" fmla="*/ 0 w 2157573"/>
              <a:gd name="connsiteY0" fmla="*/ 2013734 h 2013734"/>
              <a:gd name="connsiteX1" fmla="*/ 328773 w 2157573"/>
              <a:gd name="connsiteY1" fmla="*/ 1551397 h 2013734"/>
              <a:gd name="connsiteX2" fmla="*/ 924674 w 2157573"/>
              <a:gd name="connsiteY2" fmla="*/ 883577 h 2013734"/>
              <a:gd name="connsiteX3" fmla="*/ 1859622 w 2157573"/>
              <a:gd name="connsiteY3" fmla="*/ 195209 h 2013734"/>
              <a:gd name="connsiteX4" fmla="*/ 2157573 w 2157573"/>
              <a:gd name="connsiteY4" fmla="*/ 0 h 2013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7573" h="2013734">
                <a:moveTo>
                  <a:pt x="0" y="2013734"/>
                </a:moveTo>
                <a:cubicBezTo>
                  <a:pt x="87330" y="1876745"/>
                  <a:pt x="174661" y="1739756"/>
                  <a:pt x="328773" y="1551397"/>
                </a:cubicBezTo>
                <a:cubicBezTo>
                  <a:pt x="482885" y="1363038"/>
                  <a:pt x="669533" y="1109608"/>
                  <a:pt x="924674" y="883577"/>
                </a:cubicBezTo>
                <a:cubicBezTo>
                  <a:pt x="1179815" y="657546"/>
                  <a:pt x="1654139" y="342472"/>
                  <a:pt x="1859622" y="195209"/>
                </a:cubicBezTo>
                <a:cubicBezTo>
                  <a:pt x="2065105" y="47946"/>
                  <a:pt x="2111339" y="23973"/>
                  <a:pt x="2157573" y="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207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Capacitive load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Each gate drives a capacitive load.</a:t>
                </a:r>
              </a:p>
              <a:p>
                <a:pPr lvl="1"/>
                <a:r>
                  <a:rPr lang="en-US" dirty="0" smtClean="0"/>
                  <a:t>Formed by the transistor gate capacitances of the next logic gate.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Both transistors contribute even if off.</a:t>
                </a:r>
              </a:p>
              <a:p>
                <a:r>
                  <a:rPr lang="en-US" dirty="0" smtClean="0"/>
                  <a:t>Delay cannot be determined without knowing capacitive load.</a:t>
                </a:r>
              </a:p>
              <a:p>
                <a:pPr lvl="1"/>
                <a:r>
                  <a:rPr lang="en-US" dirty="0" smtClean="0"/>
                  <a:t>Same gate, different loads -&gt; different delays.</a:t>
                </a:r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3081" r="-2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11" name="Content Placeholder 10" descr="inverter-as-barrier.eps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385" y="2421467"/>
            <a:ext cx="4208390" cy="26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104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1079</Words>
  <Application>Microsoft Office PowerPoint</Application>
  <PresentationFormat>Widescreen</PresentationFormat>
  <Paragraphs>271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Cambria Math</vt:lpstr>
      <vt:lpstr>Times New Roman</vt:lpstr>
      <vt:lpstr>Office Theme</vt:lpstr>
      <vt:lpstr>Delay and power</vt:lpstr>
      <vt:lpstr>Topics</vt:lpstr>
      <vt:lpstr>Transistor model</vt:lpstr>
      <vt:lpstr>Effective resistance</vt:lpstr>
      <vt:lpstr>Effective resistance, cont’d.</vt:lpstr>
      <vt:lpstr>Example: transistor effective resistance</vt:lpstr>
      <vt:lpstr>Example: sensitivity of Rt</vt:lpstr>
      <vt:lpstr>Waveforms and delay</vt:lpstr>
      <vt:lpstr>Capacitive load</vt:lpstr>
      <vt:lpstr>Inverter switched resistor model</vt:lpstr>
      <vt:lpstr>RC delay model</vt:lpstr>
      <vt:lpstr>Rise time and fall time</vt:lpstr>
      <vt:lpstr>Swimming pool model of charge</vt:lpstr>
      <vt:lpstr>Fall time analysis</vt:lpstr>
      <vt:lpstr>Delay metrics</vt:lpstr>
      <vt:lpstr>Example: inverter delay</vt:lpstr>
      <vt:lpstr>Example: inverter delay plot</vt:lpstr>
      <vt:lpstr>Transistor sizing</vt:lpstr>
      <vt:lpstr>Example: transistor sizing</vt:lpstr>
      <vt:lpstr>Transconductances and delay</vt:lpstr>
      <vt:lpstr>Drives and loads</vt:lpstr>
      <vt:lpstr>Driving large loads</vt:lpstr>
      <vt:lpstr>Power and energy</vt:lpstr>
      <vt:lpstr>Why complementary logic?</vt:lpstr>
      <vt:lpstr>Switching energy</vt:lpstr>
      <vt:lpstr>Short circuit current</vt:lpstr>
      <vt:lpstr>Power</vt:lpstr>
      <vt:lpstr>Delay vs. power</vt:lpstr>
      <vt:lpstr>Static power</vt:lpstr>
      <vt:lpstr>Dynamic voltage and frequency scaling</vt:lpstr>
      <vt:lpstr>Race-to-dark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 Wolf</cp:lastModifiedBy>
  <cp:revision>27</cp:revision>
  <dcterms:created xsi:type="dcterms:W3CDTF">2016-05-14T01:06:14Z</dcterms:created>
  <dcterms:modified xsi:type="dcterms:W3CDTF">2017-03-10T18:46:18Z</dcterms:modified>
</cp:coreProperties>
</file>